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9144000"/>
  <p:notesSz cx="6858000" cy="9144000"/>
  <p:embeddedFontLst>
    <p:embeddedFont>
      <p:font typeface="Candara"/>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1" roundtripDataSignature="AMtx7mhKVTSy+CEpeJYAweivPXU7VmlM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andar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andara-italic.fntdata"/><Relationship Id="rId12" Type="http://schemas.openxmlformats.org/officeDocument/2006/relationships/slide" Target="slides/slide7.xml"/><Relationship Id="rId34" Type="http://schemas.openxmlformats.org/officeDocument/2006/relationships/font" Target="fonts/Candara-bold.fntdata"/><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Candara-boldItalic.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9"/>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9"/>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70" name="Shape 70"/>
        <p:cNvGrpSpPr/>
        <p:nvPr/>
      </p:nvGrpSpPr>
      <p:grpSpPr>
        <a:xfrm>
          <a:off x="0" y="0"/>
          <a:ext cx="0" cy="0"/>
          <a:chOff x="0" y="0"/>
          <a:chExt cx="0" cy="0"/>
        </a:xfrm>
      </p:grpSpPr>
      <p:pic>
        <p:nvPicPr>
          <p:cNvPr descr="ppt institucional-actualizado[1].jpg" id="71" name="Google Shape;71;p38"/>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72" name="Shape 72"/>
        <p:cNvGrpSpPr/>
        <p:nvPr/>
      </p:nvGrpSpPr>
      <p:grpSpPr>
        <a:xfrm>
          <a:off x="0" y="0"/>
          <a:ext cx="0" cy="0"/>
          <a:chOff x="0" y="0"/>
          <a:chExt cx="0" cy="0"/>
        </a:xfrm>
      </p:grpSpPr>
      <p:sp>
        <p:nvSpPr>
          <p:cNvPr id="73" name="Google Shape;73;p39"/>
          <p:cNvSpPr/>
          <p:nvPr/>
        </p:nvSpPr>
        <p:spPr>
          <a:xfrm>
            <a:off x="1748454" y="-27988"/>
            <a:ext cx="173111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L" sz="8000">
                <a:solidFill>
                  <a:srgbClr val="2871B4"/>
                </a:solidFill>
                <a:latin typeface="Open Sans"/>
                <a:ea typeface="Open Sans"/>
                <a:cs typeface="Open Sans"/>
                <a:sym typeface="Open Sans"/>
              </a:rPr>
              <a:t>16</a:t>
            </a:r>
            <a:endParaRPr b="1" sz="8000">
              <a:solidFill>
                <a:srgbClr val="2871B4"/>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 blanco">
  <p:cSld name="2_En blanco">
    <p:spTree>
      <p:nvGrpSpPr>
        <p:cNvPr id="74" name="Shape 74"/>
        <p:cNvGrpSpPr/>
        <p:nvPr/>
      </p:nvGrpSpPr>
      <p:grpSpPr>
        <a:xfrm>
          <a:off x="0" y="0"/>
          <a:ext cx="0" cy="0"/>
          <a:chOff x="0" y="0"/>
          <a:chExt cx="0" cy="0"/>
        </a:xfrm>
      </p:grpSpPr>
      <p:sp>
        <p:nvSpPr>
          <p:cNvPr id="75" name="Google Shape;75;p40"/>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4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40"/>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ólo el título">
  <p:cSld name="4_Sólo el título">
    <p:spTree>
      <p:nvGrpSpPr>
        <p:cNvPr id="78" name="Shape 78"/>
        <p:cNvGrpSpPr/>
        <p:nvPr/>
      </p:nvGrpSpPr>
      <p:grpSpPr>
        <a:xfrm>
          <a:off x="0" y="0"/>
          <a:ext cx="0" cy="0"/>
          <a:chOff x="0" y="0"/>
          <a:chExt cx="0" cy="0"/>
        </a:xfrm>
      </p:grpSpPr>
      <p:pic>
        <p:nvPicPr>
          <p:cNvPr descr="LOGO-B.png" id="79" name="Google Shape;79;p4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41"/>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41"/>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41"/>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41"/>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41"/>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41"/>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En blanco">
  <p:cSld name="3_En blanco">
    <p:spTree>
      <p:nvGrpSpPr>
        <p:cNvPr id="87" name="Shape 87"/>
        <p:cNvGrpSpPr/>
        <p:nvPr/>
      </p:nvGrpSpPr>
      <p:grpSpPr>
        <a:xfrm>
          <a:off x="0" y="0"/>
          <a:ext cx="0" cy="0"/>
          <a:chOff x="0" y="0"/>
          <a:chExt cx="0" cy="0"/>
        </a:xfrm>
      </p:grpSpPr>
      <p:sp>
        <p:nvSpPr>
          <p:cNvPr id="88" name="Google Shape;88;p42"/>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4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42"/>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ólo el título">
  <p:cSld name="5_Sólo el título">
    <p:spTree>
      <p:nvGrpSpPr>
        <p:cNvPr id="91" name="Shape 91"/>
        <p:cNvGrpSpPr/>
        <p:nvPr/>
      </p:nvGrpSpPr>
      <p:grpSpPr>
        <a:xfrm>
          <a:off x="0" y="0"/>
          <a:ext cx="0" cy="0"/>
          <a:chOff x="0" y="0"/>
          <a:chExt cx="0" cy="0"/>
        </a:xfrm>
      </p:grpSpPr>
      <p:pic>
        <p:nvPicPr>
          <p:cNvPr descr="LOGO-B.png" id="92" name="Google Shape;92;p4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43"/>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43"/>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43"/>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43"/>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43"/>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43"/>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En blanco">
  <p:cSld name="4_En blanco">
    <p:spTree>
      <p:nvGrpSpPr>
        <p:cNvPr id="100" name="Shape 100"/>
        <p:cNvGrpSpPr/>
        <p:nvPr/>
      </p:nvGrpSpPr>
      <p:grpSpPr>
        <a:xfrm>
          <a:off x="0" y="0"/>
          <a:ext cx="0" cy="0"/>
          <a:chOff x="0" y="0"/>
          <a:chExt cx="0" cy="0"/>
        </a:xfrm>
      </p:grpSpPr>
      <p:sp>
        <p:nvSpPr>
          <p:cNvPr id="101" name="Google Shape;101;p44"/>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4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44"/>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ólo el título">
  <p:cSld name="6_Sólo el título">
    <p:spTree>
      <p:nvGrpSpPr>
        <p:cNvPr id="104" name="Shape 104"/>
        <p:cNvGrpSpPr/>
        <p:nvPr/>
      </p:nvGrpSpPr>
      <p:grpSpPr>
        <a:xfrm>
          <a:off x="0" y="0"/>
          <a:ext cx="0" cy="0"/>
          <a:chOff x="0" y="0"/>
          <a:chExt cx="0" cy="0"/>
        </a:xfrm>
      </p:grpSpPr>
      <p:pic>
        <p:nvPicPr>
          <p:cNvPr descr="LOGO-B.png" id="105" name="Google Shape;105;p4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45"/>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45"/>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45"/>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45"/>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45"/>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45"/>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En blanco">
  <p:cSld name="5_En blanco">
    <p:spTree>
      <p:nvGrpSpPr>
        <p:cNvPr id="113" name="Shape 113"/>
        <p:cNvGrpSpPr/>
        <p:nvPr/>
      </p:nvGrpSpPr>
      <p:grpSpPr>
        <a:xfrm>
          <a:off x="0" y="0"/>
          <a:ext cx="0" cy="0"/>
          <a:chOff x="0" y="0"/>
          <a:chExt cx="0" cy="0"/>
        </a:xfrm>
      </p:grpSpPr>
      <p:sp>
        <p:nvSpPr>
          <p:cNvPr id="114" name="Google Shape;114;p46"/>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4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46"/>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ólo el título">
  <p:cSld name="7_Sólo el título">
    <p:spTree>
      <p:nvGrpSpPr>
        <p:cNvPr id="117" name="Shape 117"/>
        <p:cNvGrpSpPr/>
        <p:nvPr/>
      </p:nvGrpSpPr>
      <p:grpSpPr>
        <a:xfrm>
          <a:off x="0" y="0"/>
          <a:ext cx="0" cy="0"/>
          <a:chOff x="0" y="0"/>
          <a:chExt cx="0" cy="0"/>
        </a:xfrm>
      </p:grpSpPr>
      <p:pic>
        <p:nvPicPr>
          <p:cNvPr descr="LOGO-B.png" id="118" name="Google Shape;118;p4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47"/>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47"/>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47"/>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47"/>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47"/>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47"/>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18" name="Shape 18"/>
        <p:cNvGrpSpPr/>
        <p:nvPr/>
      </p:nvGrpSpPr>
      <p:grpSpPr>
        <a:xfrm>
          <a:off x="0" y="0"/>
          <a:ext cx="0" cy="0"/>
          <a:chOff x="0" y="0"/>
          <a:chExt cx="0" cy="0"/>
        </a:xfrm>
      </p:grpSpPr>
      <p:sp>
        <p:nvSpPr>
          <p:cNvPr id="19" name="Google Shape;19;p30"/>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0"/>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p:cSld name="Título y texto vertical">
    <p:spTree>
      <p:nvGrpSpPr>
        <p:cNvPr id="126" name="Shape 126"/>
        <p:cNvGrpSpPr/>
        <p:nvPr/>
      </p:nvGrpSpPr>
      <p:grpSpPr>
        <a:xfrm>
          <a:off x="0" y="0"/>
          <a:ext cx="0" cy="0"/>
          <a:chOff x="0" y="0"/>
          <a:chExt cx="0" cy="0"/>
        </a:xfrm>
      </p:grpSpPr>
      <p:sp>
        <p:nvSpPr>
          <p:cNvPr id="127" name="Google Shape;127;p48"/>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4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48"/>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ólo el título">
  <p:cSld name="8_Sólo el título">
    <p:spTree>
      <p:nvGrpSpPr>
        <p:cNvPr id="130" name="Shape 130"/>
        <p:cNvGrpSpPr/>
        <p:nvPr/>
      </p:nvGrpSpPr>
      <p:grpSpPr>
        <a:xfrm>
          <a:off x="0" y="0"/>
          <a:ext cx="0" cy="0"/>
          <a:chOff x="0" y="0"/>
          <a:chExt cx="0" cy="0"/>
        </a:xfrm>
      </p:grpSpPr>
      <p:pic>
        <p:nvPicPr>
          <p:cNvPr descr="LOGO-B.png" id="131" name="Google Shape;131;p4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49"/>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49"/>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49"/>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49"/>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49"/>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49"/>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139" name="Shape 139"/>
        <p:cNvGrpSpPr/>
        <p:nvPr/>
      </p:nvGrpSpPr>
      <p:grpSpPr>
        <a:xfrm>
          <a:off x="0" y="0"/>
          <a:ext cx="0" cy="0"/>
          <a:chOff x="0" y="0"/>
          <a:chExt cx="0" cy="0"/>
        </a:xfrm>
      </p:grpSpPr>
      <p:sp>
        <p:nvSpPr>
          <p:cNvPr id="140" name="Google Shape;140;p50"/>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5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50"/>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Sólo el título">
  <p:cSld name="9_Sólo el título">
    <p:spTree>
      <p:nvGrpSpPr>
        <p:cNvPr id="143" name="Shape 143"/>
        <p:cNvGrpSpPr/>
        <p:nvPr/>
      </p:nvGrpSpPr>
      <p:grpSpPr>
        <a:xfrm>
          <a:off x="0" y="0"/>
          <a:ext cx="0" cy="0"/>
          <a:chOff x="0" y="0"/>
          <a:chExt cx="0" cy="0"/>
        </a:xfrm>
      </p:grpSpPr>
      <p:pic>
        <p:nvPicPr>
          <p:cNvPr descr="LOGO-B.png" id="144" name="Google Shape;144;p5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51"/>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51"/>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51"/>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51"/>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51"/>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51"/>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ólo el título">
  <p:cSld name="1_Sólo el título">
    <p:spTree>
      <p:nvGrpSpPr>
        <p:cNvPr id="22" name="Shape 22"/>
        <p:cNvGrpSpPr/>
        <p:nvPr/>
      </p:nvGrpSpPr>
      <p:grpSpPr>
        <a:xfrm>
          <a:off x="0" y="0"/>
          <a:ext cx="0" cy="0"/>
          <a:chOff x="0" y="0"/>
          <a:chExt cx="0" cy="0"/>
        </a:xfrm>
      </p:grpSpPr>
      <p:pic>
        <p:nvPicPr>
          <p:cNvPr descr="LOGO-B.png" id="23" name="Google Shape;23;p3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31"/>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 name="Google Shape;25;p31"/>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31"/>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 name="Google Shape;27;p31"/>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 name="Google Shape;28;p31"/>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9" name="Google Shape;29;p31"/>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1" name="Shape 31"/>
        <p:cNvGrpSpPr/>
        <p:nvPr/>
      </p:nvGrpSpPr>
      <p:grpSpPr>
        <a:xfrm>
          <a:off x="0" y="0"/>
          <a:ext cx="0" cy="0"/>
          <a:chOff x="0" y="0"/>
          <a:chExt cx="0" cy="0"/>
        </a:xfrm>
      </p:grpSpPr>
      <p:sp>
        <p:nvSpPr>
          <p:cNvPr id="32" name="Google Shape;32;p32"/>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33" name="Google Shape;33;p3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34" name="Google Shape;34;p32"/>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ólo el título">
  <p:cSld name="2_Sólo el título">
    <p:spTree>
      <p:nvGrpSpPr>
        <p:cNvPr id="35" name="Shape 35"/>
        <p:cNvGrpSpPr/>
        <p:nvPr/>
      </p:nvGrpSpPr>
      <p:grpSpPr>
        <a:xfrm>
          <a:off x="0" y="0"/>
          <a:ext cx="0" cy="0"/>
          <a:chOff x="0" y="0"/>
          <a:chExt cx="0" cy="0"/>
        </a:xfrm>
      </p:grpSpPr>
      <p:pic>
        <p:nvPicPr>
          <p:cNvPr descr="LOGO-B.png" id="36" name="Google Shape;36;p3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37" name="Google Shape;37;p33"/>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8" name="Google Shape;38;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33"/>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 name="Google Shape;40;p33"/>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 name="Google Shape;41;p33"/>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 name="Google Shape;42;p33"/>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 name="Google Shape;43;p33"/>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spTree>
      <p:nvGrpSpPr>
        <p:cNvPr id="44" name="Shape 44"/>
        <p:cNvGrpSpPr/>
        <p:nvPr/>
      </p:nvGrpSpPr>
      <p:grpSpPr>
        <a:xfrm>
          <a:off x="0" y="0"/>
          <a:ext cx="0" cy="0"/>
          <a:chOff x="0" y="0"/>
          <a:chExt cx="0" cy="0"/>
        </a:xfrm>
      </p:grpSpPr>
      <p:sp>
        <p:nvSpPr>
          <p:cNvPr id="45" name="Google Shape;45;p34"/>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6" name="Google Shape;46;p3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47" name="Google Shape;47;p34"/>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ólo el título">
  <p:cSld name="3_Sólo el título">
    <p:spTree>
      <p:nvGrpSpPr>
        <p:cNvPr id="48" name="Shape 48"/>
        <p:cNvGrpSpPr/>
        <p:nvPr/>
      </p:nvGrpSpPr>
      <p:grpSpPr>
        <a:xfrm>
          <a:off x="0" y="0"/>
          <a:ext cx="0" cy="0"/>
          <a:chOff x="0" y="0"/>
          <a:chExt cx="0" cy="0"/>
        </a:xfrm>
      </p:grpSpPr>
      <p:pic>
        <p:nvPicPr>
          <p:cNvPr descr="LOGO-B.png" id="49" name="Google Shape;49;p3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35"/>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35"/>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35"/>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35"/>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35"/>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35"/>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57" name="Shape 57"/>
        <p:cNvGrpSpPr/>
        <p:nvPr/>
      </p:nvGrpSpPr>
      <p:grpSpPr>
        <a:xfrm>
          <a:off x="0" y="0"/>
          <a:ext cx="0" cy="0"/>
          <a:chOff x="0" y="0"/>
          <a:chExt cx="0" cy="0"/>
        </a:xfrm>
      </p:grpSpPr>
      <p:sp>
        <p:nvSpPr>
          <p:cNvPr id="58" name="Google Shape;58;p3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0" name="Google Shape;60;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pic>
        <p:nvPicPr>
          <p:cNvPr descr="logo.jpg" id="63" name="Google Shape;63;p36"/>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4" name="Shape 64"/>
        <p:cNvGrpSpPr/>
        <p:nvPr/>
      </p:nvGrpSpPr>
      <p:grpSpPr>
        <a:xfrm>
          <a:off x="0" y="0"/>
          <a:ext cx="0" cy="0"/>
          <a:chOff x="0" y="0"/>
          <a:chExt cx="0" cy="0"/>
        </a:xfrm>
      </p:grpSpPr>
      <p:sp>
        <p:nvSpPr>
          <p:cNvPr id="65" name="Google Shape;65;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7" name="Google Shape;67;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www.oracle.com/" TargetMode="Externa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
          <p:cNvSpPr/>
          <p:nvPr/>
        </p:nvSpPr>
        <p:spPr>
          <a:xfrm>
            <a:off x="382876" y="3753757"/>
            <a:ext cx="3304710" cy="20005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CL" sz="2000" u="none" cap="none" strike="noStrike">
                <a:solidFill>
                  <a:srgbClr val="0A253E"/>
                </a:solidFill>
                <a:latin typeface="Candara"/>
                <a:ea typeface="Candara"/>
                <a:cs typeface="Candara"/>
                <a:sym typeface="Candara"/>
              </a:rPr>
              <a:t>Componentes básicos de PL/SQL </a:t>
            </a:r>
            <a:endParaRPr/>
          </a:p>
          <a:p>
            <a:pPr indent="0" lvl="0" marL="0" marR="0" rtl="0" algn="ctr">
              <a:spcBef>
                <a:spcPts val="0"/>
              </a:spcBef>
              <a:spcAft>
                <a:spcPts val="0"/>
              </a:spcAft>
              <a:buNone/>
            </a:pPr>
            <a:r>
              <a:rPr b="1" i="0" lang="es-CL" sz="2800" u="none" cap="none" strike="noStrike">
                <a:solidFill>
                  <a:srgbClr val="17365D"/>
                </a:solidFill>
                <a:latin typeface="Calibri"/>
                <a:ea typeface="Calibri"/>
                <a:cs typeface="Calibri"/>
                <a:sym typeface="Calibri"/>
              </a:rPr>
              <a:t>¿Qué es un Bloque PL/SQL? </a:t>
            </a:r>
            <a:endParaRPr b="1" i="0" sz="2800" u="none" cap="none" strike="noStrike">
              <a:solidFill>
                <a:srgbClr val="17365D"/>
              </a:solidFill>
              <a:latin typeface="Candara"/>
              <a:ea typeface="Candara"/>
              <a:cs typeface="Candara"/>
              <a:sym typeface="Candara"/>
            </a:endParaRPr>
          </a:p>
          <a:p>
            <a:pPr indent="0" lvl="0" marL="0" marR="0" rtl="0" algn="just">
              <a:spcBef>
                <a:spcPts val="0"/>
              </a:spcBef>
              <a:spcAft>
                <a:spcPts val="0"/>
              </a:spcAft>
              <a:buNone/>
            </a:pPr>
            <a:r>
              <a:t/>
            </a:r>
            <a:endParaRPr b="1" i="0" sz="2800" u="none" cap="none" strike="noStrike">
              <a:solidFill>
                <a:srgbClr val="0A253E"/>
              </a:solidFill>
              <a:latin typeface="Candara"/>
              <a:ea typeface="Candara"/>
              <a:cs typeface="Candara"/>
              <a:sym typeface="Candara"/>
            </a:endParaRPr>
          </a:p>
        </p:txBody>
      </p:sp>
      <p:sp>
        <p:nvSpPr>
          <p:cNvPr id="157" name="Google Shape;157;p1"/>
          <p:cNvSpPr/>
          <p:nvPr/>
        </p:nvSpPr>
        <p:spPr>
          <a:xfrm>
            <a:off x="878986" y="6215970"/>
            <a:ext cx="312954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L"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8" name="Google Shape;158;p1"/>
          <p:cNvSpPr txBox="1"/>
          <p:nvPr/>
        </p:nvSpPr>
        <p:spPr>
          <a:xfrm>
            <a:off x="711757" y="5754305"/>
            <a:ext cx="34640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L"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0"/>
          <p:cNvSpPr txBox="1"/>
          <p:nvPr>
            <p:ph idx="1" type="body"/>
          </p:nvPr>
        </p:nvSpPr>
        <p:spPr>
          <a:xfrm>
            <a:off x="617620" y="1327485"/>
            <a:ext cx="8061159" cy="2683042"/>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17365D"/>
              </a:buClr>
              <a:buSzPts val="2400"/>
              <a:buNone/>
            </a:pPr>
            <a:r>
              <a:rPr b="1" lang="es-CL" sz="2400">
                <a:solidFill>
                  <a:srgbClr val="17365D"/>
                </a:solidFill>
              </a:rPr>
              <a:t>Integración de lenguaje procedimental con SQL.</a:t>
            </a:r>
            <a:r>
              <a:rPr lang="es-CL" sz="2400"/>
              <a:t> </a:t>
            </a:r>
            <a:r>
              <a:rPr lang="es-CL" sz="2400">
                <a:solidFill>
                  <a:srgbClr val="0F243E"/>
                </a:solidFill>
              </a:rPr>
              <a:t>La ventaja más importante de PL / SQL es la integración de las construcciones de procedimiento con SQL. SQL es un lenguaje no procedimental. Cuando se ejecuta un comando SQL, el comando le dice al servidor de base de datos qué hacer. Sin embargo, no se puede especificar cómo hacerlo. PL / SQL integra sentencias de control e instrucciones condicionales.</a:t>
            </a:r>
            <a:endParaRPr b="1" sz="2400">
              <a:solidFill>
                <a:srgbClr val="0F243E"/>
              </a:solidFill>
            </a:endParaRPr>
          </a:p>
        </p:txBody>
      </p:sp>
      <p:pic>
        <p:nvPicPr>
          <p:cNvPr id="215" name="Google Shape;215;p10"/>
          <p:cNvPicPr preferRelativeResize="0"/>
          <p:nvPr/>
        </p:nvPicPr>
        <p:blipFill rotWithShape="1">
          <a:blip r:embed="rId3">
            <a:alphaModFix/>
          </a:blip>
          <a:srcRect b="0" l="0" r="0" t="0"/>
          <a:stretch/>
        </p:blipFill>
        <p:spPr>
          <a:xfrm>
            <a:off x="2480258" y="4010527"/>
            <a:ext cx="3647825" cy="2121232"/>
          </a:xfrm>
          <a:prstGeom prst="rect">
            <a:avLst/>
          </a:prstGeom>
          <a:noFill/>
          <a:ln>
            <a:noFill/>
          </a:ln>
        </p:spPr>
      </p:pic>
      <p:sp>
        <p:nvSpPr>
          <p:cNvPr id="216" name="Google Shape;216;p10"/>
          <p:cNvSpPr txBox="1"/>
          <p:nvPr/>
        </p:nvSpPr>
        <p:spPr>
          <a:xfrm>
            <a:off x="5167586" y="543034"/>
            <a:ext cx="3249448"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1"/>
          <p:cNvSpPr txBox="1"/>
          <p:nvPr>
            <p:ph idx="1" type="body"/>
          </p:nvPr>
        </p:nvSpPr>
        <p:spPr>
          <a:xfrm>
            <a:off x="553453" y="1183106"/>
            <a:ext cx="8093242" cy="2666999"/>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17365D"/>
              </a:buClr>
              <a:buSzPts val="2400"/>
              <a:buNone/>
            </a:pPr>
            <a:r>
              <a:rPr b="1" lang="es-CL" sz="2400">
                <a:solidFill>
                  <a:srgbClr val="17365D"/>
                </a:solidFill>
              </a:rPr>
              <a:t>Mejora el rendimiento de aplicaciones.</a:t>
            </a:r>
            <a:r>
              <a:rPr lang="es-CL" sz="2400">
                <a:solidFill>
                  <a:srgbClr val="17365D"/>
                </a:solidFill>
              </a:rPr>
              <a:t> </a:t>
            </a:r>
            <a:r>
              <a:rPr lang="es-CL" sz="2400">
                <a:solidFill>
                  <a:srgbClr val="0F243E"/>
                </a:solidFill>
              </a:rPr>
              <a:t>Sin PL/SQL no se podría combinar lógicamente sentencias SQL como una unidad. Las sentencias SQL se envían de una en una a la base de datos. Esto se traduce en una llamada a la base de datos para cada sentencia de SQL, lo que aumenta el tráfico de red y la reducción del rendimiento (especialmente en un modelo cliente / servidor).</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pic>
        <p:nvPicPr>
          <p:cNvPr id="222" name="Google Shape;222;p11"/>
          <p:cNvPicPr preferRelativeResize="0"/>
          <p:nvPr/>
        </p:nvPicPr>
        <p:blipFill rotWithShape="1">
          <a:blip r:embed="rId3">
            <a:alphaModFix/>
          </a:blip>
          <a:srcRect b="0" l="0" r="0" t="0"/>
          <a:stretch/>
        </p:blipFill>
        <p:spPr>
          <a:xfrm>
            <a:off x="2801101" y="3850105"/>
            <a:ext cx="4369720" cy="2743199"/>
          </a:xfrm>
          <a:prstGeom prst="rect">
            <a:avLst/>
          </a:prstGeom>
          <a:noFill/>
          <a:ln>
            <a:noFill/>
          </a:ln>
        </p:spPr>
      </p:pic>
      <p:sp>
        <p:nvSpPr>
          <p:cNvPr id="223" name="Google Shape;223;p11"/>
          <p:cNvSpPr txBox="1"/>
          <p:nvPr/>
        </p:nvSpPr>
        <p:spPr>
          <a:xfrm>
            <a:off x="5167586" y="543034"/>
            <a:ext cx="3249448"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2"/>
          <p:cNvSpPr txBox="1"/>
          <p:nvPr>
            <p:ph idx="1" type="body"/>
          </p:nvPr>
        </p:nvSpPr>
        <p:spPr>
          <a:xfrm>
            <a:off x="553453" y="1343527"/>
            <a:ext cx="8109284" cy="192906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400"/>
              <a:buNone/>
            </a:pPr>
            <a:r>
              <a:rPr lang="es-CL" sz="2400">
                <a:solidFill>
                  <a:srgbClr val="0F243E"/>
                </a:solidFill>
              </a:rPr>
              <a:t>Con PL/SQL, se pueden combinar todas estas sentencias SQL en una sola unidad de programa. </a:t>
            </a:r>
            <a:r>
              <a:rPr b="1" lang="es-CL" sz="2400">
                <a:solidFill>
                  <a:srgbClr val="17365D"/>
                </a:solidFill>
              </a:rPr>
              <a:t>La aplicación puede enviar todo el bloque a la base de datos en lugar de enviar las sentencias SQL de una en una</a:t>
            </a:r>
            <a:r>
              <a:rPr lang="es-CL" sz="2400">
                <a:solidFill>
                  <a:srgbClr val="0F243E"/>
                </a:solidFill>
              </a:rPr>
              <a:t>. Esto reduce significativamente el número de llamadas de base de datos. </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pic>
        <p:nvPicPr>
          <p:cNvPr id="229" name="Google Shape;229;p12"/>
          <p:cNvPicPr preferRelativeResize="0"/>
          <p:nvPr/>
        </p:nvPicPr>
        <p:blipFill rotWithShape="1">
          <a:blip r:embed="rId3">
            <a:alphaModFix/>
          </a:blip>
          <a:srcRect b="0" l="0" r="0" t="0"/>
          <a:stretch/>
        </p:blipFill>
        <p:spPr>
          <a:xfrm>
            <a:off x="2496301" y="3495173"/>
            <a:ext cx="3679910" cy="2424363"/>
          </a:xfrm>
          <a:prstGeom prst="rect">
            <a:avLst/>
          </a:prstGeom>
          <a:noFill/>
          <a:ln>
            <a:noFill/>
          </a:ln>
        </p:spPr>
      </p:pic>
      <p:sp>
        <p:nvSpPr>
          <p:cNvPr id="230" name="Google Shape;230;p12"/>
          <p:cNvSpPr txBox="1"/>
          <p:nvPr/>
        </p:nvSpPr>
        <p:spPr>
          <a:xfrm>
            <a:off x="5167586" y="543034"/>
            <a:ext cx="3249448"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3"/>
          <p:cNvSpPr txBox="1"/>
          <p:nvPr>
            <p:ph idx="1" type="body"/>
          </p:nvPr>
        </p:nvSpPr>
        <p:spPr>
          <a:xfrm>
            <a:off x="577516" y="1331496"/>
            <a:ext cx="4620126" cy="479466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spcBef>
                <a:spcPts val="0"/>
              </a:spcBef>
              <a:spcAft>
                <a:spcPts val="0"/>
              </a:spcAft>
              <a:buClr>
                <a:srgbClr val="17365D"/>
              </a:buClr>
              <a:buSzPct val="100000"/>
              <a:buNone/>
            </a:pPr>
            <a:r>
              <a:rPr b="1" lang="es-CL" sz="2400">
                <a:solidFill>
                  <a:srgbClr val="17365D"/>
                </a:solidFill>
              </a:rPr>
              <a:t>Programas Modulares:</a:t>
            </a:r>
            <a:r>
              <a:rPr lang="es-CL" sz="2400">
                <a:solidFill>
                  <a:srgbClr val="17365D"/>
                </a:solidFill>
              </a:rPr>
              <a:t> </a:t>
            </a:r>
            <a:r>
              <a:rPr lang="es-CL" sz="2400">
                <a:solidFill>
                  <a:srgbClr val="0F243E"/>
                </a:solidFill>
              </a:rPr>
              <a:t>la unidad básica en un programa PL/SQL es un bloque, por lo tanto, todos los programas PL/SQL contienen bloques los que pueden estar en secuencia o anidados en otros bloques. El desarrollo de programas modularizados tienen la ventaja de:</a:t>
            </a:r>
            <a:endParaRPr sz="2400">
              <a:solidFill>
                <a:srgbClr val="0F243E"/>
              </a:solidFill>
            </a:endParaRPr>
          </a:p>
          <a:p>
            <a:pPr indent="-342900" lvl="0" marL="342900" rtl="0" algn="just">
              <a:spcBef>
                <a:spcPts val="444"/>
              </a:spcBef>
              <a:spcAft>
                <a:spcPts val="0"/>
              </a:spcAft>
              <a:buClr>
                <a:srgbClr val="0F243E"/>
              </a:buClr>
              <a:buSzPct val="100000"/>
              <a:buFont typeface="Arial"/>
              <a:buChar char="•"/>
            </a:pPr>
            <a:r>
              <a:rPr lang="es-CL" sz="2400">
                <a:solidFill>
                  <a:srgbClr val="0F243E"/>
                </a:solidFill>
              </a:rPr>
              <a:t>Se pueden agrupar lógicamente sentencias relacionadas dentro de bloques.  </a:t>
            </a:r>
            <a:endParaRPr sz="2400">
              <a:solidFill>
                <a:srgbClr val="0F243E"/>
              </a:solidFill>
            </a:endParaRPr>
          </a:p>
          <a:p>
            <a:pPr indent="-342900" lvl="0" marL="342900" rtl="0" algn="just">
              <a:spcBef>
                <a:spcPts val="444"/>
              </a:spcBef>
              <a:spcAft>
                <a:spcPts val="0"/>
              </a:spcAft>
              <a:buClr>
                <a:srgbClr val="0F243E"/>
              </a:buClr>
              <a:buSzPct val="100000"/>
              <a:buFont typeface="Arial"/>
              <a:buChar char="•"/>
            </a:pPr>
            <a:r>
              <a:rPr lang="es-CL" sz="2400">
                <a:solidFill>
                  <a:srgbClr val="0F243E"/>
                </a:solidFill>
              </a:rPr>
              <a:t>Se pueden anidar bloques dentro de bloques grandes para construir programas poderosos.</a:t>
            </a:r>
            <a:endParaRPr sz="2400">
              <a:solidFill>
                <a:srgbClr val="0F243E"/>
              </a:solidFill>
            </a:endParaRPr>
          </a:p>
          <a:p>
            <a:pPr indent="-342900" lvl="0" marL="342900" rtl="0" algn="just">
              <a:spcBef>
                <a:spcPts val="444"/>
              </a:spcBef>
              <a:spcAft>
                <a:spcPts val="0"/>
              </a:spcAft>
              <a:buClr>
                <a:srgbClr val="0F243E"/>
              </a:buClr>
              <a:buSzPct val="100000"/>
              <a:buFont typeface="Arial"/>
              <a:buChar char="•"/>
            </a:pPr>
            <a:r>
              <a:rPr lang="es-CL" sz="2400">
                <a:solidFill>
                  <a:srgbClr val="0F243E"/>
                </a:solidFill>
              </a:rPr>
              <a:t>Se pueden mantener fácilmente y optimizar el código. </a:t>
            </a:r>
            <a:endParaRPr sz="2400">
              <a:solidFill>
                <a:srgbClr val="0F243E"/>
              </a:solidFill>
            </a:endParaRPr>
          </a:p>
        </p:txBody>
      </p:sp>
      <p:pic>
        <p:nvPicPr>
          <p:cNvPr id="236" name="Google Shape;236;p13"/>
          <p:cNvPicPr preferRelativeResize="0"/>
          <p:nvPr/>
        </p:nvPicPr>
        <p:blipFill rotWithShape="1">
          <a:blip r:embed="rId3">
            <a:alphaModFix/>
          </a:blip>
          <a:srcRect b="0" l="0" r="0" t="0"/>
          <a:stretch/>
        </p:blipFill>
        <p:spPr>
          <a:xfrm>
            <a:off x="5167586" y="2261937"/>
            <a:ext cx="3527236" cy="2213811"/>
          </a:xfrm>
          <a:prstGeom prst="rect">
            <a:avLst/>
          </a:prstGeom>
          <a:noFill/>
          <a:ln>
            <a:noFill/>
          </a:ln>
        </p:spPr>
      </p:pic>
      <p:sp>
        <p:nvSpPr>
          <p:cNvPr id="237" name="Google Shape;237;p13"/>
          <p:cNvSpPr txBox="1"/>
          <p:nvPr/>
        </p:nvSpPr>
        <p:spPr>
          <a:xfrm>
            <a:off x="5167586" y="543034"/>
            <a:ext cx="3249448"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4"/>
          <p:cNvSpPr txBox="1"/>
          <p:nvPr>
            <p:ph idx="1" type="body"/>
          </p:nvPr>
        </p:nvSpPr>
        <p:spPr>
          <a:xfrm>
            <a:off x="601579" y="1359568"/>
            <a:ext cx="4002505" cy="4672264"/>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17365D"/>
              </a:buClr>
              <a:buSzPts val="2400"/>
              <a:buNone/>
            </a:pPr>
            <a:r>
              <a:rPr b="1" lang="es-CL" sz="2400">
                <a:solidFill>
                  <a:srgbClr val="17365D"/>
                </a:solidFill>
              </a:rPr>
              <a:t>Integración con herramientas de Oracle. </a:t>
            </a:r>
            <a:r>
              <a:rPr b="1" lang="es-CL" sz="2400">
                <a:solidFill>
                  <a:srgbClr val="0F243E"/>
                </a:solidFill>
              </a:rPr>
              <a:t>E</a:t>
            </a:r>
            <a:r>
              <a:rPr lang="es-CL" sz="2400">
                <a:solidFill>
                  <a:srgbClr val="0F243E"/>
                </a:solidFill>
              </a:rPr>
              <a:t>l motor de PL/SQL está integrado en las herramientas de Oracle como Oracle Forms, Reports de Oracle, entre otras. Al utilizar estas herramientas, el motor de PL/SQL localmente procesa las sentencias procedimentales; sólo las sentencias SQL se ejecutan en la base de datos. </a:t>
            </a:r>
            <a:endParaRPr/>
          </a:p>
        </p:txBody>
      </p:sp>
      <p:pic>
        <p:nvPicPr>
          <p:cNvPr id="243" name="Google Shape;243;p14"/>
          <p:cNvPicPr preferRelativeResize="0"/>
          <p:nvPr/>
        </p:nvPicPr>
        <p:blipFill rotWithShape="1">
          <a:blip r:embed="rId3">
            <a:alphaModFix/>
          </a:blip>
          <a:srcRect b="0" l="0" r="0" t="0"/>
          <a:stretch/>
        </p:blipFill>
        <p:spPr>
          <a:xfrm>
            <a:off x="4966786" y="1812758"/>
            <a:ext cx="3310940" cy="3673642"/>
          </a:xfrm>
          <a:prstGeom prst="rect">
            <a:avLst/>
          </a:prstGeom>
          <a:noFill/>
          <a:ln>
            <a:noFill/>
          </a:ln>
        </p:spPr>
      </p:pic>
      <p:sp>
        <p:nvSpPr>
          <p:cNvPr id="244" name="Google Shape;244;p14"/>
          <p:cNvSpPr txBox="1"/>
          <p:nvPr/>
        </p:nvSpPr>
        <p:spPr>
          <a:xfrm>
            <a:off x="5167586" y="543034"/>
            <a:ext cx="3249448"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5"/>
          <p:cNvSpPr txBox="1"/>
          <p:nvPr>
            <p:ph idx="1" type="body"/>
          </p:nvPr>
        </p:nvSpPr>
        <p:spPr>
          <a:xfrm>
            <a:off x="609600" y="2117558"/>
            <a:ext cx="3240505" cy="2951747"/>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17365D"/>
              </a:buClr>
              <a:buSzPts val="2400"/>
              <a:buNone/>
            </a:pPr>
            <a:r>
              <a:rPr b="1" lang="es-CL" sz="2400">
                <a:solidFill>
                  <a:srgbClr val="17365D"/>
                </a:solidFill>
              </a:rPr>
              <a:t>Portabilidad:</a:t>
            </a:r>
            <a:r>
              <a:rPr lang="es-CL" sz="2400">
                <a:solidFill>
                  <a:srgbClr val="17365D"/>
                </a:solidFill>
              </a:rPr>
              <a:t> </a:t>
            </a:r>
            <a:r>
              <a:rPr lang="es-CL" sz="2400">
                <a:solidFill>
                  <a:srgbClr val="0F243E"/>
                </a:solidFill>
              </a:rPr>
              <a:t>un programa PL/SQL se puede ejecutar en cualquier Servidor Oracle independiente del Sistema Operativo y la Plataforma. </a:t>
            </a:r>
            <a:endParaRPr sz="2400">
              <a:solidFill>
                <a:srgbClr val="0F243E"/>
              </a:solidFill>
            </a:endParaRPr>
          </a:p>
        </p:txBody>
      </p:sp>
      <p:pic>
        <p:nvPicPr>
          <p:cNvPr id="250" name="Google Shape;250;p15"/>
          <p:cNvPicPr preferRelativeResize="0"/>
          <p:nvPr/>
        </p:nvPicPr>
        <p:blipFill rotWithShape="1">
          <a:blip r:embed="rId3">
            <a:alphaModFix/>
          </a:blip>
          <a:srcRect b="0" l="0" r="0" t="0"/>
          <a:stretch/>
        </p:blipFill>
        <p:spPr>
          <a:xfrm>
            <a:off x="4872145" y="1764633"/>
            <a:ext cx="3840330" cy="3304672"/>
          </a:xfrm>
          <a:prstGeom prst="rect">
            <a:avLst/>
          </a:prstGeom>
          <a:noFill/>
          <a:ln>
            <a:noFill/>
          </a:ln>
        </p:spPr>
      </p:pic>
      <p:sp>
        <p:nvSpPr>
          <p:cNvPr id="251" name="Google Shape;251;p15"/>
          <p:cNvSpPr txBox="1"/>
          <p:nvPr/>
        </p:nvSpPr>
        <p:spPr>
          <a:xfrm>
            <a:off x="5167586" y="543034"/>
            <a:ext cx="3249448"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6"/>
          <p:cNvSpPr txBox="1"/>
          <p:nvPr>
            <p:ph idx="1" type="body"/>
          </p:nvPr>
        </p:nvSpPr>
        <p:spPr>
          <a:xfrm>
            <a:off x="609600" y="1600200"/>
            <a:ext cx="8077200" cy="1640305"/>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17365D"/>
              </a:buClr>
              <a:buSzPts val="2400"/>
              <a:buNone/>
            </a:pPr>
            <a:r>
              <a:rPr b="1" lang="es-CL" sz="2400">
                <a:solidFill>
                  <a:srgbClr val="17365D"/>
                </a:solidFill>
              </a:rPr>
              <a:t>Manejo de errores. </a:t>
            </a:r>
            <a:r>
              <a:rPr lang="es-CL" sz="2400">
                <a:solidFill>
                  <a:srgbClr val="0F243E"/>
                </a:solidFill>
              </a:rPr>
              <a:t>PL/SQL permite manejar errores o excepciones de manera eficiente. Se pueden definir bloques separados para tratar las excepciones. Las excepciones pueden ser definidas por el usuario o propios de Oracle (predefinidas). </a:t>
            </a:r>
            <a:endParaRPr sz="2400">
              <a:solidFill>
                <a:srgbClr val="0F243E"/>
              </a:solidFill>
            </a:endParaRPr>
          </a:p>
        </p:txBody>
      </p:sp>
      <p:pic>
        <p:nvPicPr>
          <p:cNvPr id="257" name="Google Shape;257;p16"/>
          <p:cNvPicPr preferRelativeResize="0"/>
          <p:nvPr/>
        </p:nvPicPr>
        <p:blipFill rotWithShape="1">
          <a:blip r:embed="rId3">
            <a:alphaModFix/>
          </a:blip>
          <a:srcRect b="0" l="0" r="0" t="0"/>
          <a:stretch/>
        </p:blipFill>
        <p:spPr>
          <a:xfrm>
            <a:off x="1254962" y="543021"/>
            <a:ext cx="10628850" cy="6390550"/>
          </a:xfrm>
          <a:prstGeom prst="rect">
            <a:avLst/>
          </a:prstGeom>
          <a:noFill/>
          <a:ln>
            <a:noFill/>
          </a:ln>
        </p:spPr>
      </p:pic>
      <p:sp>
        <p:nvSpPr>
          <p:cNvPr id="258" name="Google Shape;258;p16"/>
          <p:cNvSpPr txBox="1"/>
          <p:nvPr/>
        </p:nvSpPr>
        <p:spPr>
          <a:xfrm>
            <a:off x="5167586" y="543034"/>
            <a:ext cx="3249448"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7"/>
          <p:cNvSpPr/>
          <p:nvPr/>
        </p:nvSpPr>
        <p:spPr>
          <a:xfrm>
            <a:off x="281268" y="2811113"/>
            <a:ext cx="3937806" cy="1083374"/>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L" sz="2800">
                <a:solidFill>
                  <a:schemeClr val="lt1"/>
                </a:solidFill>
                <a:latin typeface="Calibri"/>
                <a:ea typeface="Calibri"/>
                <a:cs typeface="Calibri"/>
                <a:sym typeface="Calibri"/>
              </a:rPr>
              <a:t>Software Oracle para el desarrollo PL/SQL</a:t>
            </a:r>
            <a:endParaRPr sz="24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8"/>
          <p:cNvSpPr txBox="1"/>
          <p:nvPr/>
        </p:nvSpPr>
        <p:spPr>
          <a:xfrm>
            <a:off x="2662990" y="543034"/>
            <a:ext cx="5754046"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
        <p:nvSpPr>
          <p:cNvPr id="269" name="Google Shape;269;p18"/>
          <p:cNvSpPr txBox="1"/>
          <p:nvPr/>
        </p:nvSpPr>
        <p:spPr>
          <a:xfrm>
            <a:off x="625643" y="1732548"/>
            <a:ext cx="3753852"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400">
                <a:solidFill>
                  <a:srgbClr val="0F243E"/>
                </a:solidFill>
                <a:latin typeface="Calibri"/>
                <a:ea typeface="Calibri"/>
                <a:cs typeface="Calibri"/>
                <a:sym typeface="Calibri"/>
              </a:rPr>
              <a:t>Para el desarrollo de las prácticas PL/SQL de la asignatura, debemos considerar los siguientes software Oracle, los cuales se pueden descargar de forma gratuita desde la página web </a:t>
            </a:r>
            <a:r>
              <a:rPr lang="es-CL" sz="2400" u="sng">
                <a:solidFill>
                  <a:srgbClr val="0F243E"/>
                </a:solidFill>
                <a:latin typeface="Calibri"/>
                <a:ea typeface="Calibri"/>
                <a:cs typeface="Calibri"/>
                <a:sym typeface="Calibri"/>
                <a:hlinkClick r:id="rId3">
                  <a:extLst>
                    <a:ext uri="{A12FA001-AC4F-418D-AE19-62706E023703}">
                      <ahyp:hlinkClr val="tx"/>
                    </a:ext>
                  </a:extLst>
                </a:hlinkClick>
              </a:rPr>
              <a:t>www.oracle.com</a:t>
            </a:r>
            <a:r>
              <a:rPr lang="es-CL" sz="2400">
                <a:solidFill>
                  <a:srgbClr val="0F243E"/>
                </a:solidFill>
                <a:latin typeface="Calibri"/>
                <a:ea typeface="Calibri"/>
                <a:cs typeface="Calibri"/>
                <a:sym typeface="Calibri"/>
              </a:rPr>
              <a:t>, previo registro en la plataforma.</a:t>
            </a:r>
            <a:endParaRPr sz="2400">
              <a:solidFill>
                <a:srgbClr val="0F243E"/>
              </a:solidFill>
              <a:latin typeface="Calibri"/>
              <a:ea typeface="Calibri"/>
              <a:cs typeface="Calibri"/>
              <a:sym typeface="Calibri"/>
            </a:endParaRPr>
          </a:p>
        </p:txBody>
      </p:sp>
      <p:pic>
        <p:nvPicPr>
          <p:cNvPr id="270" name="Google Shape;270;p18"/>
          <p:cNvPicPr preferRelativeResize="0"/>
          <p:nvPr/>
        </p:nvPicPr>
        <p:blipFill rotWithShape="1">
          <a:blip r:embed="rId4">
            <a:alphaModFix/>
          </a:blip>
          <a:srcRect b="0" l="0" r="0" t="0"/>
          <a:stretch/>
        </p:blipFill>
        <p:spPr>
          <a:xfrm>
            <a:off x="4668253" y="2335075"/>
            <a:ext cx="3882189" cy="25805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nvSpPr>
        <p:spPr>
          <a:xfrm>
            <a:off x="3240505" y="494907"/>
            <a:ext cx="5614738" cy="51706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
        <p:nvSpPr>
          <p:cNvPr id="276" name="Google Shape;276;p19"/>
          <p:cNvSpPr txBox="1"/>
          <p:nvPr/>
        </p:nvSpPr>
        <p:spPr>
          <a:xfrm>
            <a:off x="561473" y="1267324"/>
            <a:ext cx="8165431" cy="1938992"/>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17365D"/>
              </a:buClr>
              <a:buSzPts val="2400"/>
              <a:buFont typeface="Arial"/>
              <a:buChar char="•"/>
            </a:pPr>
            <a:r>
              <a:rPr b="1" lang="es-CL" sz="2400">
                <a:solidFill>
                  <a:srgbClr val="17365D"/>
                </a:solidFill>
                <a:latin typeface="Calibri"/>
                <a:ea typeface="Calibri"/>
                <a:cs typeface="Calibri"/>
                <a:sym typeface="Calibri"/>
              </a:rPr>
              <a:t>Base de Datos Oracle Express Edition</a:t>
            </a:r>
            <a:r>
              <a:rPr lang="es-CL" sz="2400">
                <a:solidFill>
                  <a:srgbClr val="17365D"/>
                </a:solidFill>
                <a:latin typeface="Calibri"/>
                <a:ea typeface="Calibri"/>
                <a:cs typeface="Calibri"/>
                <a:sym typeface="Calibri"/>
              </a:rPr>
              <a:t>: </a:t>
            </a:r>
            <a:r>
              <a:rPr lang="es-CL" sz="2400">
                <a:solidFill>
                  <a:srgbClr val="0F243E"/>
                </a:solidFill>
                <a:latin typeface="Calibri"/>
                <a:ea typeface="Calibri"/>
                <a:cs typeface="Calibri"/>
                <a:sym typeface="Calibri"/>
              </a:rPr>
              <a:t>Permite efectuar desarrollos de aplicaciones. proveen un esquema de ejemplo llamado HR, que se asocia a un Sistema de Recursos Humanos, el cual servirá para el desarrollo de prácticas de ejemplo del presente curso. </a:t>
            </a:r>
            <a:endParaRPr sz="2400">
              <a:solidFill>
                <a:srgbClr val="0F243E"/>
              </a:solidFill>
              <a:latin typeface="Calibri"/>
              <a:ea typeface="Calibri"/>
              <a:cs typeface="Calibri"/>
              <a:sym typeface="Calibri"/>
            </a:endParaRPr>
          </a:p>
        </p:txBody>
      </p:sp>
      <p:pic>
        <p:nvPicPr>
          <p:cNvPr id="277" name="Google Shape;277;p19"/>
          <p:cNvPicPr preferRelativeResize="0"/>
          <p:nvPr/>
        </p:nvPicPr>
        <p:blipFill rotWithShape="1">
          <a:blip r:embed="rId3">
            <a:alphaModFix/>
          </a:blip>
          <a:srcRect b="0" l="0" r="0" t="0"/>
          <a:stretch/>
        </p:blipFill>
        <p:spPr>
          <a:xfrm>
            <a:off x="2791326" y="3206316"/>
            <a:ext cx="3625516" cy="28255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
          <p:cNvSpPr/>
          <p:nvPr/>
        </p:nvSpPr>
        <p:spPr>
          <a:xfrm>
            <a:off x="873904" y="2829580"/>
            <a:ext cx="320761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CL" sz="2800" u="none" cap="none" strike="noStrike">
                <a:solidFill>
                  <a:schemeClr val="lt1"/>
                </a:solidFill>
                <a:latin typeface="Calibri"/>
                <a:ea typeface="Calibri"/>
                <a:cs typeface="Calibri"/>
                <a:sym typeface="Calibri"/>
              </a:rPr>
              <a:t>PL/SQL (Procedural Lenguaje/SQL) </a:t>
            </a:r>
            <a:endParaRPr b="1" sz="2800">
              <a:solidFill>
                <a:schemeClr val="lt1"/>
              </a:solidFill>
              <a:latin typeface="Candara"/>
              <a:ea typeface="Candara"/>
              <a:cs typeface="Candara"/>
              <a:sym typeface="Canda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ph idx="1" type="body"/>
          </p:nvPr>
        </p:nvSpPr>
        <p:spPr>
          <a:xfrm>
            <a:off x="577516" y="1359568"/>
            <a:ext cx="8037095" cy="982579"/>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rgbClr val="17365D"/>
              </a:buClr>
              <a:buSzPts val="2400"/>
              <a:buChar char="•"/>
            </a:pPr>
            <a:r>
              <a:rPr b="1" lang="es-CL" sz="2400">
                <a:solidFill>
                  <a:srgbClr val="17365D"/>
                </a:solidFill>
              </a:rPr>
              <a:t>Oracle SQL Developer</a:t>
            </a:r>
            <a:r>
              <a:rPr lang="es-CL" sz="2400">
                <a:solidFill>
                  <a:srgbClr val="17365D"/>
                </a:solidFill>
              </a:rPr>
              <a:t>: </a:t>
            </a:r>
            <a:r>
              <a:rPr lang="es-CL" sz="2400">
                <a:solidFill>
                  <a:srgbClr val="0F243E"/>
                </a:solidFill>
              </a:rPr>
              <a:t>Herramienta Gráfica de Desarrolla gratuita proporcionada por Oracle. </a:t>
            </a:r>
            <a:endParaRPr sz="2400">
              <a:solidFill>
                <a:srgbClr val="0F243E"/>
              </a:solidFill>
            </a:endParaRPr>
          </a:p>
        </p:txBody>
      </p:sp>
      <p:pic>
        <p:nvPicPr>
          <p:cNvPr id="283" name="Google Shape;283;p20"/>
          <p:cNvPicPr preferRelativeResize="0"/>
          <p:nvPr/>
        </p:nvPicPr>
        <p:blipFill rotWithShape="1">
          <a:blip r:embed="rId3">
            <a:alphaModFix/>
          </a:blip>
          <a:srcRect b="0" l="0" r="0" t="0"/>
          <a:stretch/>
        </p:blipFill>
        <p:spPr>
          <a:xfrm>
            <a:off x="2101516" y="2502568"/>
            <a:ext cx="4748463" cy="3144254"/>
          </a:xfrm>
          <a:prstGeom prst="rect">
            <a:avLst/>
          </a:prstGeom>
          <a:noFill/>
          <a:ln>
            <a:noFill/>
          </a:ln>
        </p:spPr>
      </p:pic>
      <p:sp>
        <p:nvSpPr>
          <p:cNvPr id="284" name="Google Shape;284;p20"/>
          <p:cNvSpPr txBox="1"/>
          <p:nvPr/>
        </p:nvSpPr>
        <p:spPr>
          <a:xfrm>
            <a:off x="3240505" y="494907"/>
            <a:ext cx="5614738" cy="51706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1"/>
          <p:cNvSpPr txBox="1"/>
          <p:nvPr>
            <p:ph idx="1" type="body"/>
          </p:nvPr>
        </p:nvSpPr>
        <p:spPr>
          <a:xfrm>
            <a:off x="605588" y="1283371"/>
            <a:ext cx="8077200" cy="2662988"/>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CL" sz="2000">
                <a:solidFill>
                  <a:srgbClr val="0F243E"/>
                </a:solidFill>
              </a:rPr>
              <a:t>Por ejemplo, la imagen muestra la creación de bloque PL/SQL. El código en </a:t>
            </a:r>
            <a:r>
              <a:rPr lang="es-CL" sz="2000" u="sng">
                <a:solidFill>
                  <a:srgbClr val="0F243E"/>
                </a:solidFill>
              </a:rPr>
              <a:t>color azúl</a:t>
            </a:r>
            <a:r>
              <a:rPr lang="es-CL" sz="2000">
                <a:solidFill>
                  <a:srgbClr val="0F243E"/>
                </a:solidFill>
              </a:rPr>
              <a:t>, indica </a:t>
            </a:r>
            <a:r>
              <a:rPr b="1" lang="es-CL" sz="2000">
                <a:solidFill>
                  <a:srgbClr val="17365D"/>
                </a:solidFill>
              </a:rPr>
              <a:t>palabras reservadas del lenguaje PL/SQL</a:t>
            </a:r>
            <a:r>
              <a:rPr lang="es-CL" sz="2000">
                <a:solidFill>
                  <a:srgbClr val="17365D"/>
                </a:solidFill>
              </a:rPr>
              <a:t>. </a:t>
            </a:r>
            <a:endParaRPr sz="2000">
              <a:solidFill>
                <a:srgbClr val="17365D"/>
              </a:solidFill>
            </a:endParaRPr>
          </a:p>
          <a:p>
            <a:pPr indent="0" lvl="0" marL="0" rtl="0" algn="just">
              <a:spcBef>
                <a:spcPts val="400"/>
              </a:spcBef>
              <a:spcAft>
                <a:spcPts val="0"/>
              </a:spcAft>
              <a:buClr>
                <a:schemeClr val="dk1"/>
              </a:buClr>
              <a:buSzPts val="2000"/>
              <a:buNone/>
            </a:pPr>
            <a:r>
              <a:t/>
            </a:r>
            <a:endParaRPr sz="2000">
              <a:solidFill>
                <a:srgbClr val="0F243E"/>
              </a:solidFill>
            </a:endParaRPr>
          </a:p>
          <a:p>
            <a:pPr indent="0" lvl="0" marL="0" rtl="0" algn="just">
              <a:spcBef>
                <a:spcPts val="400"/>
              </a:spcBef>
              <a:spcAft>
                <a:spcPts val="0"/>
              </a:spcAft>
              <a:buClr>
                <a:srgbClr val="0F243E"/>
              </a:buClr>
              <a:buSzPts val="2000"/>
              <a:buNone/>
            </a:pPr>
            <a:r>
              <a:rPr b="1" lang="es-CL" sz="2000">
                <a:solidFill>
                  <a:srgbClr val="0F243E"/>
                </a:solidFill>
              </a:rPr>
              <a:t>Para crear un</a:t>
            </a:r>
            <a:r>
              <a:rPr lang="es-CL" sz="2000">
                <a:solidFill>
                  <a:srgbClr val="0F243E"/>
                </a:solidFill>
              </a:rPr>
              <a:t> </a:t>
            </a:r>
            <a:r>
              <a:rPr b="1" lang="es-CL" sz="2000">
                <a:solidFill>
                  <a:srgbClr val="0F243E"/>
                </a:solidFill>
              </a:rPr>
              <a:t>bloque anónimo</a:t>
            </a:r>
            <a:r>
              <a:rPr lang="es-CL" sz="2000">
                <a:solidFill>
                  <a:srgbClr val="0F243E"/>
                </a:solidFill>
              </a:rPr>
              <a:t> usando SQL Developer, se debe escribir el bloque en el área de trabajo (como se muestra en el ejemplo). El bloque tiene la sección declarativa y la sección de ejecución y obtiene el primer nombre del empleado cuya identificación es 100 y l es almacenado en la variable v_fname. </a:t>
            </a:r>
            <a:endParaRPr sz="2000">
              <a:solidFill>
                <a:srgbClr val="0F243E"/>
              </a:solidFill>
            </a:endParaRPr>
          </a:p>
        </p:txBody>
      </p:sp>
      <p:pic>
        <p:nvPicPr>
          <p:cNvPr id="290" name="Google Shape;290;p21"/>
          <p:cNvPicPr preferRelativeResize="0"/>
          <p:nvPr/>
        </p:nvPicPr>
        <p:blipFill rotWithShape="1">
          <a:blip r:embed="rId3">
            <a:alphaModFix/>
          </a:blip>
          <a:srcRect b="0" l="0" r="0" t="0"/>
          <a:stretch/>
        </p:blipFill>
        <p:spPr>
          <a:xfrm>
            <a:off x="2727157" y="3785939"/>
            <a:ext cx="3834063" cy="2534100"/>
          </a:xfrm>
          <a:prstGeom prst="rect">
            <a:avLst/>
          </a:prstGeom>
          <a:noFill/>
          <a:ln>
            <a:noFill/>
          </a:ln>
        </p:spPr>
      </p:pic>
      <p:sp>
        <p:nvSpPr>
          <p:cNvPr id="291" name="Google Shape;291;p21"/>
          <p:cNvSpPr txBox="1"/>
          <p:nvPr/>
        </p:nvSpPr>
        <p:spPr>
          <a:xfrm>
            <a:off x="3240505" y="494907"/>
            <a:ext cx="5614738" cy="51706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2"/>
          <p:cNvSpPr txBox="1"/>
          <p:nvPr>
            <p:ph idx="1" type="body"/>
          </p:nvPr>
        </p:nvSpPr>
        <p:spPr>
          <a:xfrm>
            <a:off x="565483" y="1235243"/>
            <a:ext cx="8097253" cy="2454442"/>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400"/>
              <a:buNone/>
            </a:pPr>
            <a:r>
              <a:rPr lang="es-CL" sz="2400">
                <a:solidFill>
                  <a:srgbClr val="0F243E"/>
                </a:solidFill>
              </a:rPr>
              <a:t>Para ejecutar el bloque anónimo </a:t>
            </a:r>
            <a:r>
              <a:rPr lang="es-CL" sz="2400" u="sng">
                <a:solidFill>
                  <a:srgbClr val="0F243E"/>
                </a:solidFill>
              </a:rPr>
              <a:t>se debe hacer click </a:t>
            </a:r>
            <a:r>
              <a:rPr lang="es-CL" sz="2400">
                <a:solidFill>
                  <a:srgbClr val="0F243E"/>
                </a:solidFill>
              </a:rPr>
              <a:t>en el Ejecutar Script el área de trabajo. </a:t>
            </a:r>
            <a:endParaRPr sz="2400">
              <a:solidFill>
                <a:srgbClr val="0F243E"/>
              </a:solidFill>
            </a:endParaRPr>
          </a:p>
          <a:p>
            <a:pPr indent="0" lvl="0" marL="0" rtl="0" algn="just">
              <a:spcBef>
                <a:spcPts val="480"/>
              </a:spcBef>
              <a:spcAft>
                <a:spcPts val="0"/>
              </a:spcAft>
              <a:buClr>
                <a:srgbClr val="0F243E"/>
              </a:buClr>
              <a:buSzPts val="2400"/>
              <a:buNone/>
            </a:pPr>
            <a:r>
              <a:rPr lang="es-CL" sz="2400">
                <a:solidFill>
                  <a:srgbClr val="0F243E"/>
                </a:solidFill>
              </a:rPr>
              <a:t> </a:t>
            </a:r>
            <a:endParaRPr sz="2400">
              <a:solidFill>
                <a:srgbClr val="0F243E"/>
              </a:solidFill>
            </a:endParaRPr>
          </a:p>
          <a:p>
            <a:pPr indent="0" lvl="0" marL="0" rtl="0" algn="just">
              <a:spcBef>
                <a:spcPts val="480"/>
              </a:spcBef>
              <a:spcAft>
                <a:spcPts val="0"/>
              </a:spcAft>
              <a:buClr>
                <a:srgbClr val="0F243E"/>
              </a:buClr>
              <a:buSzPts val="2400"/>
              <a:buNone/>
            </a:pPr>
            <a:r>
              <a:rPr lang="es-CL" sz="2400">
                <a:solidFill>
                  <a:srgbClr val="0F243E"/>
                </a:solidFill>
              </a:rPr>
              <a:t>El mensaje "bloque anónimo terminado" se muestra en la ventana de salida de las secuencias de comandos después de ejecutar el bloque </a:t>
            </a:r>
            <a:endParaRPr/>
          </a:p>
        </p:txBody>
      </p:sp>
      <p:pic>
        <p:nvPicPr>
          <p:cNvPr id="297" name="Google Shape;297;p22"/>
          <p:cNvPicPr preferRelativeResize="0"/>
          <p:nvPr/>
        </p:nvPicPr>
        <p:blipFill rotWithShape="1">
          <a:blip r:embed="rId3">
            <a:alphaModFix/>
          </a:blip>
          <a:srcRect b="0" l="0" r="0" t="0"/>
          <a:stretch/>
        </p:blipFill>
        <p:spPr>
          <a:xfrm>
            <a:off x="2823411" y="3689684"/>
            <a:ext cx="3160294" cy="2679031"/>
          </a:xfrm>
          <a:prstGeom prst="rect">
            <a:avLst/>
          </a:prstGeom>
          <a:noFill/>
          <a:ln>
            <a:noFill/>
          </a:ln>
        </p:spPr>
      </p:pic>
      <p:sp>
        <p:nvSpPr>
          <p:cNvPr id="298" name="Google Shape;298;p22"/>
          <p:cNvSpPr txBox="1"/>
          <p:nvPr/>
        </p:nvSpPr>
        <p:spPr>
          <a:xfrm>
            <a:off x="3240505" y="494907"/>
            <a:ext cx="5614738" cy="51706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3"/>
          <p:cNvSpPr txBox="1"/>
          <p:nvPr>
            <p:ph idx="1" type="body"/>
          </p:nvPr>
        </p:nvSpPr>
        <p:spPr>
          <a:xfrm>
            <a:off x="4106779" y="1203157"/>
            <a:ext cx="4555958" cy="364155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CL" sz="2000">
                <a:solidFill>
                  <a:srgbClr val="0F243E"/>
                </a:solidFill>
              </a:rPr>
              <a:t>Para mostrar la salida de un bloque PL/SQL:</a:t>
            </a:r>
            <a:endParaRPr/>
          </a:p>
          <a:p>
            <a:pPr indent="0" lvl="0" marL="0" rtl="0" algn="just">
              <a:spcBef>
                <a:spcPts val="400"/>
              </a:spcBef>
              <a:spcAft>
                <a:spcPts val="0"/>
              </a:spcAft>
              <a:buClr>
                <a:srgbClr val="0F243E"/>
              </a:buClr>
              <a:buSzPts val="2000"/>
              <a:buNone/>
            </a:pPr>
            <a:r>
              <a:rPr lang="es-CL" sz="2000">
                <a:solidFill>
                  <a:srgbClr val="0F243E"/>
                </a:solidFill>
              </a:rPr>
              <a:t>1º: Se debe activar la visualización del </a:t>
            </a:r>
            <a:r>
              <a:rPr b="1" lang="es-CL" sz="2000">
                <a:solidFill>
                  <a:srgbClr val="17365D"/>
                </a:solidFill>
              </a:rPr>
              <a:t>Package DBMS_OUTPUT</a:t>
            </a:r>
            <a:r>
              <a:rPr lang="es-CL" sz="2000">
                <a:solidFill>
                  <a:srgbClr val="17365D"/>
                </a:solidFill>
              </a:rPr>
              <a:t> </a:t>
            </a:r>
            <a:r>
              <a:rPr lang="es-CL" sz="2000">
                <a:solidFill>
                  <a:srgbClr val="0F243E"/>
                </a:solidFill>
              </a:rPr>
              <a:t>(de Oracle) haciendo click en el botón Ver de SQL Developer.</a:t>
            </a:r>
            <a:endParaRPr/>
          </a:p>
          <a:p>
            <a:pPr indent="0" lvl="0" marL="0" rtl="0" algn="just">
              <a:spcBef>
                <a:spcPts val="400"/>
              </a:spcBef>
              <a:spcAft>
                <a:spcPts val="0"/>
              </a:spcAft>
              <a:buClr>
                <a:srgbClr val="0F243E"/>
              </a:buClr>
              <a:buSzPts val="2000"/>
              <a:buNone/>
            </a:pPr>
            <a:r>
              <a:rPr lang="es-CL" sz="2000">
                <a:solidFill>
                  <a:srgbClr val="0F243E"/>
                </a:solidFill>
              </a:rPr>
              <a:t> 2º: Elegir la opción Salida de DBMS (ventana 2) y se abrirá la ventana como la que se muestra en número 3. En esta ventana se debe dar click en  Activar DBMS_OUTPUT para conexión lo que hará que aparezca la ventana 4. En esta ventana se debe seleccionar base de datos en la cual se desea trabajar. Al hacerlo se activará la ventana 5 en donde se visualizarán todas las salidas de los bloques PL/SQL que se ejecuten. </a:t>
            </a:r>
            <a:endParaRPr sz="2000">
              <a:solidFill>
                <a:srgbClr val="0F243E"/>
              </a:solidFill>
            </a:endParaRPr>
          </a:p>
        </p:txBody>
      </p:sp>
      <p:pic>
        <p:nvPicPr>
          <p:cNvPr id="304" name="Google Shape;304;p23"/>
          <p:cNvPicPr preferRelativeResize="0"/>
          <p:nvPr/>
        </p:nvPicPr>
        <p:blipFill rotWithShape="1">
          <a:blip r:embed="rId3">
            <a:alphaModFix/>
          </a:blip>
          <a:srcRect b="0" l="0" r="0" t="0"/>
          <a:stretch/>
        </p:blipFill>
        <p:spPr>
          <a:xfrm>
            <a:off x="481264" y="2165684"/>
            <a:ext cx="3625516" cy="2679033"/>
          </a:xfrm>
          <a:prstGeom prst="rect">
            <a:avLst/>
          </a:prstGeom>
          <a:noFill/>
          <a:ln>
            <a:noFill/>
          </a:ln>
        </p:spPr>
      </p:pic>
      <p:sp>
        <p:nvSpPr>
          <p:cNvPr id="305" name="Google Shape;305;p23"/>
          <p:cNvSpPr txBox="1"/>
          <p:nvPr/>
        </p:nvSpPr>
        <p:spPr>
          <a:xfrm>
            <a:off x="3240505" y="494907"/>
            <a:ext cx="5614738" cy="51706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4"/>
          <p:cNvSpPr txBox="1"/>
          <p:nvPr>
            <p:ph idx="1" type="body"/>
          </p:nvPr>
        </p:nvSpPr>
        <p:spPr>
          <a:xfrm>
            <a:off x="4527835" y="1203159"/>
            <a:ext cx="4199070" cy="5085346"/>
          </a:xfrm>
          <a:prstGeom prst="rect">
            <a:avLst/>
          </a:prstGeom>
          <a:noFill/>
          <a:ln>
            <a:noFill/>
          </a:ln>
        </p:spPr>
        <p:txBody>
          <a:bodyPr anchorCtr="0" anchor="t" bIns="45700" lIns="91425" spcFirstLastPara="1" rIns="91425" wrap="square" tIns="45700">
            <a:normAutofit lnSpcReduction="10000"/>
          </a:bodyPr>
          <a:lstStyle/>
          <a:p>
            <a:pPr indent="0" lvl="0" marL="0" rtl="0" algn="just">
              <a:spcBef>
                <a:spcPts val="0"/>
              </a:spcBef>
              <a:spcAft>
                <a:spcPts val="0"/>
              </a:spcAft>
              <a:buClr>
                <a:srgbClr val="17365D"/>
              </a:buClr>
              <a:buSzPts val="2000"/>
              <a:buNone/>
            </a:pPr>
            <a:r>
              <a:rPr b="1" lang="es-CL" sz="2000">
                <a:solidFill>
                  <a:srgbClr val="17365D"/>
                </a:solidFill>
              </a:rPr>
              <a:t>Mostrando la Salida de un Bloque PL/SQL.</a:t>
            </a:r>
            <a:r>
              <a:rPr lang="es-CL" sz="2000">
                <a:solidFill>
                  <a:srgbClr val="17365D"/>
                </a:solidFill>
              </a:rPr>
              <a:t> </a:t>
            </a:r>
            <a:r>
              <a:rPr lang="es-CL" sz="2000">
                <a:solidFill>
                  <a:srgbClr val="0F243E"/>
                </a:solidFill>
              </a:rPr>
              <a:t>Una vez activa la salida del bloque PL/SQL, se debe utilizar el package de Oracle </a:t>
            </a:r>
            <a:r>
              <a:rPr b="1" lang="es-CL" sz="2000">
                <a:solidFill>
                  <a:srgbClr val="17365D"/>
                </a:solidFill>
              </a:rPr>
              <a:t>DBMS_OUTPUT</a:t>
            </a:r>
            <a:r>
              <a:rPr lang="es-CL" sz="2000">
                <a:solidFill>
                  <a:srgbClr val="0F243E"/>
                </a:solidFill>
              </a:rPr>
              <a:t> y su procedimiento </a:t>
            </a:r>
            <a:r>
              <a:rPr b="1" lang="es-CL" sz="2000">
                <a:solidFill>
                  <a:srgbClr val="17365D"/>
                </a:solidFill>
              </a:rPr>
              <a:t>PUT_LINE </a:t>
            </a:r>
            <a:r>
              <a:rPr lang="es-CL" sz="2000">
                <a:solidFill>
                  <a:srgbClr val="0F243E"/>
                </a:solidFill>
              </a:rPr>
              <a:t>en el bloque PL/SQL como se muestra en ventana 6. De esta manera, el bloque obtiene el primer nombre del empleado con identificación 100 y lo almacena en la </a:t>
            </a:r>
            <a:r>
              <a:rPr b="1" lang="es-CL" sz="2000">
                <a:solidFill>
                  <a:srgbClr val="0F243E"/>
                </a:solidFill>
              </a:rPr>
              <a:t>variable v_fname</a:t>
            </a:r>
            <a:r>
              <a:rPr lang="es-CL" sz="2000">
                <a:solidFill>
                  <a:srgbClr val="0F243E"/>
                </a:solidFill>
              </a:rPr>
              <a:t>. Posteriormente el bloque muestra el mensaje El primer nombre del empleado 100 es concatenado con el valor almacenado en la variable </a:t>
            </a:r>
            <a:r>
              <a:rPr b="1" lang="es-CL" sz="2000">
                <a:solidFill>
                  <a:srgbClr val="0F243E"/>
                </a:solidFill>
              </a:rPr>
              <a:t>v_fname</a:t>
            </a:r>
            <a:r>
              <a:rPr lang="es-CL" sz="2000">
                <a:solidFill>
                  <a:srgbClr val="0F243E"/>
                </a:solidFill>
              </a:rPr>
              <a:t> que es Steven. Por lo tanto, al ejecutar el bloque PL/SQL la salida será el resultado que se muestra en ventana 7 </a:t>
            </a:r>
            <a:endParaRPr/>
          </a:p>
        </p:txBody>
      </p:sp>
      <p:pic>
        <p:nvPicPr>
          <p:cNvPr id="311" name="Google Shape;311;p24"/>
          <p:cNvPicPr preferRelativeResize="0"/>
          <p:nvPr/>
        </p:nvPicPr>
        <p:blipFill rotWithShape="1">
          <a:blip r:embed="rId3">
            <a:alphaModFix/>
          </a:blip>
          <a:srcRect b="0" l="0" r="0" t="0"/>
          <a:stretch/>
        </p:blipFill>
        <p:spPr>
          <a:xfrm>
            <a:off x="465221" y="2277979"/>
            <a:ext cx="4062614" cy="2671011"/>
          </a:xfrm>
          <a:prstGeom prst="rect">
            <a:avLst/>
          </a:prstGeom>
          <a:noFill/>
          <a:ln>
            <a:noFill/>
          </a:ln>
        </p:spPr>
      </p:pic>
      <p:sp>
        <p:nvSpPr>
          <p:cNvPr id="312" name="Google Shape;312;p24"/>
          <p:cNvSpPr txBox="1"/>
          <p:nvPr/>
        </p:nvSpPr>
        <p:spPr>
          <a:xfrm>
            <a:off x="3240505" y="494907"/>
            <a:ext cx="5614738" cy="51706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5"/>
          <p:cNvSpPr txBox="1"/>
          <p:nvPr>
            <p:ph idx="1" type="body"/>
          </p:nvPr>
        </p:nvSpPr>
        <p:spPr>
          <a:xfrm>
            <a:off x="553452" y="1263317"/>
            <a:ext cx="8109285" cy="2185736"/>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0F243E"/>
              </a:buClr>
              <a:buSzPts val="2000"/>
              <a:buNone/>
            </a:pPr>
            <a:r>
              <a:rPr lang="es-CL" sz="2000">
                <a:solidFill>
                  <a:srgbClr val="0F243E"/>
                </a:solidFill>
              </a:rPr>
              <a:t>Otra opción para mostrar la salida de un bloque PL/SQL, es utilizar el comando </a:t>
            </a:r>
            <a:r>
              <a:rPr b="1" lang="es-CL" sz="2000">
                <a:solidFill>
                  <a:srgbClr val="0F243E"/>
                </a:solidFill>
              </a:rPr>
              <a:t>SET SERVEROUTPUT ON</a:t>
            </a:r>
            <a:r>
              <a:rPr lang="es-CL" sz="2000">
                <a:solidFill>
                  <a:srgbClr val="0F243E"/>
                </a:solidFill>
              </a:rPr>
              <a:t>,  el que activará la visualización del DBMS_OUTPUT (como se muestra en ventana 1). A continuación, se escribe el bloque PL/SQL usando el package de Oracle DBMS_OUTPUT y su</a:t>
            </a:r>
            <a:r>
              <a:rPr b="1" lang="es-CL" sz="2000">
                <a:solidFill>
                  <a:srgbClr val="0F243E"/>
                </a:solidFill>
              </a:rPr>
              <a:t> procedimiento PUT_LINE</a:t>
            </a:r>
            <a:r>
              <a:rPr lang="es-CL" sz="2000">
                <a:solidFill>
                  <a:srgbClr val="0F243E"/>
                </a:solidFill>
              </a:rPr>
              <a:t>. Por lo tanto, al ejecutar el bloque PL/SQL la salida será el resultado que se muestra en ventana 2.</a:t>
            </a:r>
            <a:endParaRPr sz="2000">
              <a:solidFill>
                <a:srgbClr val="0F243E"/>
              </a:solidFill>
            </a:endParaRPr>
          </a:p>
        </p:txBody>
      </p:sp>
      <p:pic>
        <p:nvPicPr>
          <p:cNvPr id="318" name="Google Shape;318;p25"/>
          <p:cNvPicPr preferRelativeResize="0"/>
          <p:nvPr/>
        </p:nvPicPr>
        <p:blipFill rotWithShape="1">
          <a:blip r:embed="rId3">
            <a:alphaModFix/>
          </a:blip>
          <a:srcRect b="0" l="0" r="0" t="0"/>
          <a:stretch/>
        </p:blipFill>
        <p:spPr>
          <a:xfrm>
            <a:off x="2294021" y="3336758"/>
            <a:ext cx="4363453" cy="2919663"/>
          </a:xfrm>
          <a:prstGeom prst="rect">
            <a:avLst/>
          </a:prstGeom>
          <a:noFill/>
          <a:ln>
            <a:noFill/>
          </a:ln>
        </p:spPr>
      </p:pic>
      <p:sp>
        <p:nvSpPr>
          <p:cNvPr id="319" name="Google Shape;319;p25"/>
          <p:cNvSpPr txBox="1"/>
          <p:nvPr/>
        </p:nvSpPr>
        <p:spPr>
          <a:xfrm>
            <a:off x="3240505" y="494907"/>
            <a:ext cx="5614738" cy="51706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txBox="1"/>
          <p:nvPr>
            <p:ph idx="1" type="body"/>
          </p:nvPr>
        </p:nvSpPr>
        <p:spPr>
          <a:xfrm>
            <a:off x="625642" y="1379622"/>
            <a:ext cx="3689683" cy="473242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17365D"/>
              </a:buClr>
              <a:buSzPts val="2000"/>
              <a:buNone/>
            </a:pPr>
            <a:r>
              <a:rPr b="1" lang="es-CL" sz="2000">
                <a:solidFill>
                  <a:srgbClr val="17365D"/>
                </a:solidFill>
              </a:rPr>
              <a:t>Guardando la Salida de un Bloque PL/SQL</a:t>
            </a:r>
            <a:r>
              <a:rPr lang="es-CL" sz="2000">
                <a:solidFill>
                  <a:srgbClr val="17365D"/>
                </a:solidFill>
              </a:rPr>
              <a:t>: </a:t>
            </a:r>
            <a:r>
              <a:rPr lang="es-CL" sz="2000">
                <a:solidFill>
                  <a:srgbClr val="0F243E"/>
                </a:solidFill>
              </a:rPr>
              <a:t>SQLDeveloper permite que la salida que se visualiza en un bloque PL/SQL, usando DBMS_OUTPUT, pueda ser guardada en un archivo en diferentes formatos de salida. </a:t>
            </a:r>
            <a:endParaRPr sz="2000">
              <a:solidFill>
                <a:srgbClr val="0F243E"/>
              </a:solidFill>
            </a:endParaRPr>
          </a:p>
          <a:p>
            <a:pPr indent="0" lvl="0" marL="0" rtl="0" algn="just">
              <a:spcBef>
                <a:spcPts val="400"/>
              </a:spcBef>
              <a:spcAft>
                <a:spcPts val="0"/>
              </a:spcAft>
              <a:buClr>
                <a:srgbClr val="0F243E"/>
              </a:buClr>
              <a:buSzPts val="2000"/>
              <a:buNone/>
            </a:pPr>
            <a:r>
              <a:rPr lang="es-CL" sz="2000">
                <a:solidFill>
                  <a:srgbClr val="0F243E"/>
                </a:solidFill>
              </a:rPr>
              <a:t>En la ventana 1 el bloque mostrará el nombre y salario de los empleados que trabajan en el departamento 30.</a:t>
            </a:r>
            <a:endParaRPr sz="2000">
              <a:solidFill>
                <a:srgbClr val="0F243E"/>
              </a:solidFill>
            </a:endParaRPr>
          </a:p>
        </p:txBody>
      </p:sp>
      <p:sp>
        <p:nvSpPr>
          <p:cNvPr id="325" name="Google Shape;325;p26"/>
          <p:cNvSpPr txBox="1"/>
          <p:nvPr/>
        </p:nvSpPr>
        <p:spPr>
          <a:xfrm>
            <a:off x="3240505" y="494907"/>
            <a:ext cx="5614738" cy="51706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pic>
        <p:nvPicPr>
          <p:cNvPr id="326" name="Google Shape;326;p26"/>
          <p:cNvPicPr preferRelativeResize="0"/>
          <p:nvPr/>
        </p:nvPicPr>
        <p:blipFill rotWithShape="1">
          <a:blip r:embed="rId3">
            <a:alphaModFix/>
          </a:blip>
          <a:srcRect b="0" l="0" r="0" t="0"/>
          <a:stretch/>
        </p:blipFill>
        <p:spPr>
          <a:xfrm>
            <a:off x="4315325" y="1700464"/>
            <a:ext cx="4138863" cy="32084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7"/>
          <p:cNvSpPr txBox="1"/>
          <p:nvPr>
            <p:ph idx="1" type="body"/>
          </p:nvPr>
        </p:nvSpPr>
        <p:spPr>
          <a:xfrm>
            <a:off x="4315326" y="1459832"/>
            <a:ext cx="4379495" cy="4604084"/>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rgbClr val="17365D"/>
              </a:buClr>
              <a:buSzPts val="2000"/>
              <a:buNone/>
            </a:pPr>
            <a:r>
              <a:rPr lang="es-CL" sz="2000">
                <a:solidFill>
                  <a:srgbClr val="17365D"/>
                </a:solidFill>
              </a:rPr>
              <a:t>La ventana 2 muestra la </a:t>
            </a:r>
            <a:r>
              <a:rPr b="1" lang="es-CL" sz="2000">
                <a:solidFill>
                  <a:srgbClr val="17365D"/>
                </a:solidFill>
              </a:rPr>
              <a:t>salida DBMS</a:t>
            </a:r>
            <a:r>
              <a:rPr lang="es-CL" sz="2000">
                <a:solidFill>
                  <a:srgbClr val="17365D"/>
                </a:solidFill>
              </a:rPr>
              <a:t> del bloque anterior. Existe la posibilidad de que este listado pueda ser guardado en un archivo y al hacerlo se debe indicar la ruta y el nombre del archivo que almacenará la salida del bloque como se muestra en la ventana 3.  </a:t>
            </a:r>
            <a:endParaRPr sz="2000">
              <a:solidFill>
                <a:srgbClr val="17365D"/>
              </a:solidFill>
            </a:endParaRPr>
          </a:p>
          <a:p>
            <a:pPr indent="0" lvl="0" marL="0" rtl="0" algn="just">
              <a:spcBef>
                <a:spcPts val="400"/>
              </a:spcBef>
              <a:spcAft>
                <a:spcPts val="0"/>
              </a:spcAft>
              <a:buClr>
                <a:schemeClr val="dk1"/>
              </a:buClr>
              <a:buSzPts val="2000"/>
              <a:buNone/>
            </a:pPr>
            <a:r>
              <a:t/>
            </a:r>
            <a:endParaRPr sz="2000">
              <a:solidFill>
                <a:srgbClr val="17365D"/>
              </a:solidFill>
            </a:endParaRPr>
          </a:p>
          <a:p>
            <a:pPr indent="0" lvl="0" marL="0" rtl="0" algn="just">
              <a:spcBef>
                <a:spcPts val="400"/>
              </a:spcBef>
              <a:spcAft>
                <a:spcPts val="0"/>
              </a:spcAft>
              <a:buClr>
                <a:srgbClr val="17365D"/>
              </a:buClr>
              <a:buSzPts val="2000"/>
              <a:buNone/>
            </a:pPr>
            <a:r>
              <a:rPr lang="es-CL" sz="2000">
                <a:solidFill>
                  <a:srgbClr val="17365D"/>
                </a:solidFill>
              </a:rPr>
              <a:t>Posteriormente al abrir el archivo de puede ver que el listado los empleados del departamento 30 quedó guardado en el mismo formato como se mostró (ventana 4). </a:t>
            </a:r>
            <a:endParaRPr sz="2000">
              <a:solidFill>
                <a:srgbClr val="17365D"/>
              </a:solidFill>
            </a:endParaRPr>
          </a:p>
        </p:txBody>
      </p:sp>
      <p:pic>
        <p:nvPicPr>
          <p:cNvPr id="333" name="Google Shape;333;p27"/>
          <p:cNvPicPr preferRelativeResize="0"/>
          <p:nvPr/>
        </p:nvPicPr>
        <p:blipFill rotWithShape="1">
          <a:blip r:embed="rId3">
            <a:alphaModFix/>
          </a:blip>
          <a:srcRect b="0" l="0" r="0" t="0"/>
          <a:stretch/>
        </p:blipFill>
        <p:spPr>
          <a:xfrm>
            <a:off x="513347" y="2326106"/>
            <a:ext cx="3801979" cy="2775284"/>
          </a:xfrm>
          <a:prstGeom prst="rect">
            <a:avLst/>
          </a:prstGeom>
          <a:noFill/>
          <a:ln>
            <a:noFill/>
          </a:ln>
        </p:spPr>
      </p:pic>
      <p:sp>
        <p:nvSpPr>
          <p:cNvPr id="334" name="Google Shape;334;p27"/>
          <p:cNvSpPr txBox="1"/>
          <p:nvPr/>
        </p:nvSpPr>
        <p:spPr>
          <a:xfrm>
            <a:off x="3240505" y="494907"/>
            <a:ext cx="5614738" cy="51706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
          <p:cNvSpPr txBox="1"/>
          <p:nvPr/>
        </p:nvSpPr>
        <p:spPr>
          <a:xfrm>
            <a:off x="4437529" y="494908"/>
            <a:ext cx="425626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2400">
                <a:solidFill>
                  <a:schemeClr val="lt1"/>
                </a:solidFill>
                <a:latin typeface="Calibri"/>
                <a:ea typeface="Calibri"/>
                <a:cs typeface="Calibri"/>
                <a:sym typeface="Calibri"/>
              </a:rPr>
              <a:t>¿Qué es un Bloque PL/SQL? </a:t>
            </a:r>
            <a:endParaRPr b="1" sz="2400">
              <a:solidFill>
                <a:schemeClr val="lt1"/>
              </a:solidFill>
              <a:latin typeface="Candara"/>
              <a:ea typeface="Candara"/>
              <a:cs typeface="Candara"/>
              <a:sym typeface="Candara"/>
            </a:endParaRPr>
          </a:p>
        </p:txBody>
      </p:sp>
      <p:sp>
        <p:nvSpPr>
          <p:cNvPr id="169" name="Google Shape;169;p3"/>
          <p:cNvSpPr txBox="1"/>
          <p:nvPr/>
        </p:nvSpPr>
        <p:spPr>
          <a:xfrm>
            <a:off x="618564" y="1398492"/>
            <a:ext cx="3818965" cy="44012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000">
                <a:solidFill>
                  <a:srgbClr val="17365D"/>
                </a:solidFill>
                <a:latin typeface="Calibri"/>
                <a:ea typeface="Calibri"/>
                <a:cs typeface="Calibri"/>
                <a:sym typeface="Calibri"/>
              </a:rPr>
              <a:t>En la vida cotidiana realizamos el pago de un servicio básico, por ejemplo el agua. Ingresamos a la página de la empresa y pagamos la deuda como cliente. Al consultar nuevamente nos indica de manera automática que no hay deuda. Este proceso tan cotidiano implica una serie de procesamientos centralizados que se programan en la base de datos que podrás comprender y aplicar con los conceptos que se explicarán a continuación</a:t>
            </a:r>
            <a:endParaRPr/>
          </a:p>
        </p:txBody>
      </p:sp>
      <p:pic>
        <p:nvPicPr>
          <p:cNvPr id="170" name="Google Shape;170;p3"/>
          <p:cNvPicPr preferRelativeResize="0"/>
          <p:nvPr/>
        </p:nvPicPr>
        <p:blipFill rotWithShape="1">
          <a:blip r:embed="rId3">
            <a:alphaModFix/>
          </a:blip>
          <a:srcRect b="0" l="0" r="0" t="0"/>
          <a:stretch/>
        </p:blipFill>
        <p:spPr>
          <a:xfrm>
            <a:off x="4707572" y="1957138"/>
            <a:ext cx="3986226" cy="28925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
          <p:cNvSpPr txBox="1"/>
          <p:nvPr/>
        </p:nvSpPr>
        <p:spPr>
          <a:xfrm>
            <a:off x="4604084" y="526992"/>
            <a:ext cx="400545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2400">
                <a:solidFill>
                  <a:schemeClr val="lt1"/>
                </a:solidFill>
                <a:latin typeface="Calibri"/>
                <a:ea typeface="Calibri"/>
                <a:cs typeface="Calibri"/>
                <a:sym typeface="Calibri"/>
              </a:rPr>
              <a:t>¿Qué es un Bloque PL/SQL? </a:t>
            </a:r>
            <a:endParaRPr b="1" sz="2400">
              <a:solidFill>
                <a:schemeClr val="lt1"/>
              </a:solidFill>
              <a:latin typeface="Candara"/>
              <a:ea typeface="Candara"/>
              <a:cs typeface="Candara"/>
              <a:sym typeface="Candara"/>
            </a:endParaRPr>
          </a:p>
        </p:txBody>
      </p:sp>
      <p:pic>
        <p:nvPicPr>
          <p:cNvPr id="176" name="Google Shape;176;p4"/>
          <p:cNvPicPr preferRelativeResize="0"/>
          <p:nvPr/>
        </p:nvPicPr>
        <p:blipFill rotWithShape="1">
          <a:blip r:embed="rId3">
            <a:alphaModFix/>
          </a:blip>
          <a:srcRect b="0" l="0" r="0" t="0"/>
          <a:stretch/>
        </p:blipFill>
        <p:spPr>
          <a:xfrm>
            <a:off x="537881" y="1340577"/>
            <a:ext cx="3552855" cy="1370539"/>
          </a:xfrm>
          <a:prstGeom prst="rect">
            <a:avLst/>
          </a:prstGeom>
          <a:noFill/>
          <a:ln>
            <a:noFill/>
          </a:ln>
        </p:spPr>
      </p:pic>
      <p:sp>
        <p:nvSpPr>
          <p:cNvPr id="177" name="Google Shape;177;p4"/>
          <p:cNvSpPr txBox="1"/>
          <p:nvPr/>
        </p:nvSpPr>
        <p:spPr>
          <a:xfrm>
            <a:off x="537881" y="2711116"/>
            <a:ext cx="7879152" cy="35394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0F243E"/>
              </a:buClr>
              <a:buSzPts val="2800"/>
              <a:buFont typeface="Arial"/>
              <a:buChar char="•"/>
            </a:pPr>
            <a:r>
              <a:rPr lang="es-CL" sz="2800">
                <a:solidFill>
                  <a:srgbClr val="0F243E"/>
                </a:solidFill>
                <a:latin typeface="Calibri"/>
                <a:ea typeface="Calibri"/>
                <a:cs typeface="Calibri"/>
                <a:sym typeface="Calibri"/>
              </a:rPr>
              <a:t>Es un lenguaje de programación y manipulación de datos que proporciona </a:t>
            </a:r>
            <a:r>
              <a:rPr b="1" lang="es-CL" sz="2800">
                <a:solidFill>
                  <a:srgbClr val="17365D"/>
                </a:solidFill>
                <a:latin typeface="Calibri"/>
                <a:ea typeface="Calibri"/>
                <a:cs typeface="Calibri"/>
                <a:sym typeface="Calibri"/>
              </a:rPr>
              <a:t>Oracle</a:t>
            </a:r>
            <a:r>
              <a:rPr lang="es-CL" sz="2800">
                <a:solidFill>
                  <a:srgbClr val="17365D"/>
                </a:solidFill>
                <a:latin typeface="Calibri"/>
                <a:ea typeface="Calibri"/>
                <a:cs typeface="Calibri"/>
                <a:sym typeface="Calibri"/>
              </a:rPr>
              <a:t>. </a:t>
            </a:r>
            <a:endParaRPr sz="2800">
              <a:solidFill>
                <a:srgbClr val="17365D"/>
              </a:solidFill>
              <a:latin typeface="Calibri"/>
              <a:ea typeface="Calibri"/>
              <a:cs typeface="Calibri"/>
              <a:sym typeface="Calibri"/>
            </a:endParaRPr>
          </a:p>
          <a:p>
            <a:pPr indent="-285750" lvl="0" marL="285750" marR="0" rtl="0" algn="just">
              <a:spcBef>
                <a:spcPts val="0"/>
              </a:spcBef>
              <a:spcAft>
                <a:spcPts val="0"/>
              </a:spcAft>
              <a:buClr>
                <a:srgbClr val="0F243E"/>
              </a:buClr>
              <a:buSzPts val="2800"/>
              <a:buFont typeface="Arial"/>
              <a:buChar char="•"/>
            </a:pPr>
            <a:r>
              <a:rPr lang="es-CL" sz="2800">
                <a:solidFill>
                  <a:srgbClr val="0F243E"/>
                </a:solidFill>
                <a:latin typeface="Calibri"/>
                <a:ea typeface="Calibri"/>
                <a:cs typeface="Calibri"/>
                <a:sym typeface="Calibri"/>
              </a:rPr>
              <a:t>Provee una manera de relacionar los conceptos de Bases de Datos y manejarlos mediante ciertas estructuras de control.</a:t>
            </a:r>
            <a:endParaRPr sz="2800">
              <a:solidFill>
                <a:srgbClr val="0F243E"/>
              </a:solidFill>
              <a:latin typeface="Calibri"/>
              <a:ea typeface="Calibri"/>
              <a:cs typeface="Calibri"/>
              <a:sym typeface="Calibri"/>
            </a:endParaRPr>
          </a:p>
          <a:p>
            <a:pPr indent="-285750" lvl="0" marL="285750" marR="0" rtl="0" algn="just">
              <a:spcBef>
                <a:spcPts val="0"/>
              </a:spcBef>
              <a:spcAft>
                <a:spcPts val="0"/>
              </a:spcAft>
              <a:buClr>
                <a:srgbClr val="0F243E"/>
              </a:buClr>
              <a:buSzPts val="2800"/>
              <a:buFont typeface="Arial"/>
              <a:buChar char="•"/>
            </a:pPr>
            <a:r>
              <a:rPr lang="es-CL" sz="2800">
                <a:solidFill>
                  <a:srgbClr val="0F243E"/>
                </a:solidFill>
                <a:latin typeface="Calibri"/>
                <a:ea typeface="Calibri"/>
                <a:cs typeface="Calibri"/>
                <a:sym typeface="Calibri"/>
              </a:rPr>
              <a:t>Es una </a:t>
            </a:r>
            <a:r>
              <a:rPr b="1" lang="es-CL" sz="2800">
                <a:solidFill>
                  <a:srgbClr val="17365D"/>
                </a:solidFill>
                <a:latin typeface="Calibri"/>
                <a:ea typeface="Calibri"/>
                <a:cs typeface="Calibri"/>
                <a:sym typeface="Calibri"/>
              </a:rPr>
              <a:t>Extensión Procedimental del SQL </a:t>
            </a:r>
            <a:r>
              <a:rPr lang="es-CL" sz="2800">
                <a:solidFill>
                  <a:srgbClr val="0F243E"/>
                </a:solidFill>
                <a:latin typeface="Calibri"/>
                <a:ea typeface="Calibri"/>
                <a:cs typeface="Calibri"/>
                <a:sym typeface="Calibri"/>
              </a:rPr>
              <a:t>combinando la potencialidad y flexibilidad de SQL con la de un lenguaje </a:t>
            </a:r>
            <a:r>
              <a:rPr b="1" lang="es-CL" sz="2800">
                <a:solidFill>
                  <a:srgbClr val="17365D"/>
                </a:solidFill>
                <a:latin typeface="Calibri"/>
                <a:ea typeface="Calibri"/>
                <a:cs typeface="Calibri"/>
                <a:sym typeface="Calibri"/>
              </a:rPr>
              <a:t>3GL. </a:t>
            </a:r>
            <a:endParaRPr b="1" sz="2800">
              <a:solidFill>
                <a:srgbClr val="17365D"/>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
          <p:cNvSpPr txBox="1"/>
          <p:nvPr>
            <p:ph idx="1" type="body"/>
          </p:nvPr>
        </p:nvSpPr>
        <p:spPr>
          <a:xfrm>
            <a:off x="457200" y="1600200"/>
            <a:ext cx="4114800" cy="2891589"/>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0F243E"/>
              </a:buClr>
              <a:buSzPts val="2400"/>
              <a:buChar char="•"/>
            </a:pPr>
            <a:r>
              <a:rPr lang="es-CL" sz="2400">
                <a:solidFill>
                  <a:srgbClr val="0F243E"/>
                </a:solidFill>
              </a:rPr>
              <a:t>SQL es un </a:t>
            </a:r>
            <a:r>
              <a:rPr b="1" lang="es-CL" sz="2400">
                <a:solidFill>
                  <a:srgbClr val="17365D"/>
                </a:solidFill>
              </a:rPr>
              <a:t>Lenguaje de Consulta de Cuarta Generación (4GL) </a:t>
            </a:r>
            <a:r>
              <a:rPr lang="es-CL" sz="2400">
                <a:solidFill>
                  <a:srgbClr val="0F243E"/>
                </a:solidFill>
              </a:rPr>
              <a:t>para Base de Datos Relacionales que describe lo que se debe hacer, pero no como hacerlo.</a:t>
            </a:r>
            <a:endParaRPr sz="2400">
              <a:solidFill>
                <a:srgbClr val="0F243E"/>
              </a:solidFill>
            </a:endParaRPr>
          </a:p>
          <a:p>
            <a:pPr indent="-342900" lvl="0" marL="342900" rtl="0" algn="just">
              <a:spcBef>
                <a:spcPts val="480"/>
              </a:spcBef>
              <a:spcAft>
                <a:spcPts val="0"/>
              </a:spcAft>
              <a:buClr>
                <a:srgbClr val="0F243E"/>
              </a:buClr>
              <a:buSzPts val="2400"/>
              <a:buChar char="•"/>
            </a:pPr>
            <a:r>
              <a:rPr lang="es-CL" sz="2400">
                <a:solidFill>
                  <a:srgbClr val="0F243E"/>
                </a:solidFill>
              </a:rPr>
              <a:t>Los </a:t>
            </a:r>
            <a:r>
              <a:rPr b="1" lang="es-CL" sz="2400">
                <a:solidFill>
                  <a:srgbClr val="17365D"/>
                </a:solidFill>
              </a:rPr>
              <a:t>Lenguajes de Tercera Generación (3GL) </a:t>
            </a:r>
            <a:r>
              <a:rPr lang="es-CL" sz="2400">
                <a:solidFill>
                  <a:srgbClr val="0F243E"/>
                </a:solidFill>
              </a:rPr>
              <a:t>tienen estructuras procedimentales para expresar como efectuar las operaciones. </a:t>
            </a:r>
            <a:endParaRPr sz="2400">
              <a:solidFill>
                <a:srgbClr val="0F243E"/>
              </a:solidFill>
            </a:endParaRPr>
          </a:p>
        </p:txBody>
      </p:sp>
      <p:sp>
        <p:nvSpPr>
          <p:cNvPr id="183" name="Google Shape;183;p5"/>
          <p:cNvSpPr txBox="1"/>
          <p:nvPr/>
        </p:nvSpPr>
        <p:spPr>
          <a:xfrm>
            <a:off x="4572000" y="543034"/>
            <a:ext cx="405063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2400">
                <a:solidFill>
                  <a:schemeClr val="lt1"/>
                </a:solidFill>
                <a:latin typeface="Calibri"/>
                <a:ea typeface="Calibri"/>
                <a:cs typeface="Calibri"/>
                <a:sym typeface="Calibri"/>
              </a:rPr>
              <a:t>¿Qué es un Bloque PL/SQL? </a:t>
            </a:r>
            <a:endParaRPr b="1" sz="2400">
              <a:solidFill>
                <a:schemeClr val="lt1"/>
              </a:solidFill>
              <a:latin typeface="Candara"/>
              <a:ea typeface="Candara"/>
              <a:cs typeface="Candara"/>
              <a:sym typeface="Candara"/>
            </a:endParaRPr>
          </a:p>
        </p:txBody>
      </p:sp>
      <p:pic>
        <p:nvPicPr>
          <p:cNvPr id="184" name="Google Shape;184;p5"/>
          <p:cNvPicPr preferRelativeResize="0"/>
          <p:nvPr/>
        </p:nvPicPr>
        <p:blipFill rotWithShape="1">
          <a:blip r:embed="rId3">
            <a:alphaModFix/>
          </a:blip>
          <a:srcRect b="0" l="0" r="0" t="0"/>
          <a:stretch/>
        </p:blipFill>
        <p:spPr>
          <a:xfrm>
            <a:off x="4846720" y="2518611"/>
            <a:ext cx="3501190" cy="22298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6"/>
          <p:cNvSpPr txBox="1"/>
          <p:nvPr>
            <p:ph idx="1" type="body"/>
          </p:nvPr>
        </p:nvSpPr>
        <p:spPr>
          <a:xfrm>
            <a:off x="4251158" y="1231231"/>
            <a:ext cx="4483768" cy="4880811"/>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b="1" lang="es-CL" sz="2400">
                <a:solidFill>
                  <a:srgbClr val="0F243E"/>
                </a:solidFill>
              </a:rPr>
              <a:t>PL/SQL </a:t>
            </a:r>
            <a:r>
              <a:rPr lang="es-CL" sz="2400">
                <a:solidFill>
                  <a:srgbClr val="0F243E"/>
                </a:solidFill>
              </a:rPr>
              <a:t>proporciona una estructura de bloque para escribir el </a:t>
            </a:r>
            <a:r>
              <a:rPr b="1" lang="es-CL" sz="2400">
                <a:solidFill>
                  <a:srgbClr val="0F243E"/>
                </a:solidFill>
              </a:rPr>
              <a:t>código ejecutable</a:t>
            </a:r>
            <a:r>
              <a:rPr lang="es-CL" sz="2400">
                <a:solidFill>
                  <a:srgbClr val="0F243E"/>
                </a:solidFill>
              </a:rPr>
              <a:t>, permitiendo que su mantención sea fácil. Además proporciona todo lo que está disponible en un lenguaje procedimental 3GL como son: </a:t>
            </a:r>
            <a:endParaRPr/>
          </a:p>
          <a:p>
            <a:pPr indent="-342900" lvl="0" marL="342900" rtl="0" algn="just">
              <a:spcBef>
                <a:spcPts val="480"/>
              </a:spcBef>
              <a:spcAft>
                <a:spcPts val="0"/>
              </a:spcAft>
              <a:buClr>
                <a:srgbClr val="0F243E"/>
              </a:buClr>
              <a:buSzPts val="2400"/>
              <a:buChar char="•"/>
            </a:pPr>
            <a:r>
              <a:rPr lang="es-CL" sz="2400">
                <a:solidFill>
                  <a:srgbClr val="0F243E"/>
                </a:solidFill>
              </a:rPr>
              <a:t>Variables, constantes y tipos.</a:t>
            </a:r>
            <a:endParaRPr sz="2400">
              <a:solidFill>
                <a:srgbClr val="0F243E"/>
              </a:solidFill>
            </a:endParaRPr>
          </a:p>
          <a:p>
            <a:pPr indent="-342900" lvl="0" marL="342900" rtl="0" algn="just">
              <a:spcBef>
                <a:spcPts val="480"/>
              </a:spcBef>
              <a:spcAft>
                <a:spcPts val="0"/>
              </a:spcAft>
              <a:buClr>
                <a:srgbClr val="0F243E"/>
              </a:buClr>
              <a:buSzPts val="2400"/>
              <a:buChar char="•"/>
            </a:pPr>
            <a:r>
              <a:rPr lang="es-CL" sz="2400">
                <a:solidFill>
                  <a:srgbClr val="0F243E"/>
                </a:solidFill>
              </a:rPr>
              <a:t>Estructuras de control como sentencias condicionales.</a:t>
            </a:r>
            <a:endParaRPr sz="2400">
              <a:solidFill>
                <a:srgbClr val="0F243E"/>
              </a:solidFill>
            </a:endParaRPr>
          </a:p>
          <a:p>
            <a:pPr indent="-342900" lvl="0" marL="342900" rtl="0" algn="just">
              <a:spcBef>
                <a:spcPts val="480"/>
              </a:spcBef>
              <a:spcAft>
                <a:spcPts val="0"/>
              </a:spcAft>
              <a:buClr>
                <a:srgbClr val="0F243E"/>
              </a:buClr>
              <a:buSzPts val="2400"/>
              <a:buChar char="•"/>
            </a:pPr>
            <a:r>
              <a:rPr lang="es-CL" sz="2400">
                <a:solidFill>
                  <a:srgbClr val="0F243E"/>
                </a:solidFill>
              </a:rPr>
              <a:t>Unidad de programa Reusable que se escribe una vez y se ejecuta muchas veces. </a:t>
            </a:r>
            <a:endParaRPr sz="2400">
              <a:solidFill>
                <a:srgbClr val="0F243E"/>
              </a:solidFill>
            </a:endParaRPr>
          </a:p>
        </p:txBody>
      </p:sp>
      <p:sp>
        <p:nvSpPr>
          <p:cNvPr id="190" name="Google Shape;190;p6"/>
          <p:cNvSpPr txBox="1"/>
          <p:nvPr/>
        </p:nvSpPr>
        <p:spPr>
          <a:xfrm>
            <a:off x="4777597" y="575118"/>
            <a:ext cx="395732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2400">
                <a:solidFill>
                  <a:schemeClr val="lt1"/>
                </a:solidFill>
                <a:latin typeface="Calibri"/>
                <a:ea typeface="Calibri"/>
                <a:cs typeface="Calibri"/>
                <a:sym typeface="Calibri"/>
              </a:rPr>
              <a:t>¿Qué es un Bloque PL/SQL? </a:t>
            </a:r>
            <a:endParaRPr b="1" sz="2400">
              <a:solidFill>
                <a:schemeClr val="lt1"/>
              </a:solidFill>
              <a:latin typeface="Candara"/>
              <a:ea typeface="Candara"/>
              <a:cs typeface="Candara"/>
              <a:sym typeface="Candara"/>
            </a:endParaRPr>
          </a:p>
        </p:txBody>
      </p:sp>
      <p:pic>
        <p:nvPicPr>
          <p:cNvPr id="191" name="Google Shape;191;p6"/>
          <p:cNvPicPr preferRelativeResize="0"/>
          <p:nvPr/>
        </p:nvPicPr>
        <p:blipFill rotWithShape="1">
          <a:blip r:embed="rId3">
            <a:alphaModFix/>
          </a:blip>
          <a:srcRect b="0" l="0" r="0" t="0"/>
          <a:stretch/>
        </p:blipFill>
        <p:spPr>
          <a:xfrm>
            <a:off x="761214" y="2290796"/>
            <a:ext cx="3377649" cy="25860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7"/>
          <p:cNvSpPr txBox="1"/>
          <p:nvPr>
            <p:ph idx="1" type="body"/>
          </p:nvPr>
        </p:nvSpPr>
        <p:spPr>
          <a:xfrm>
            <a:off x="505326" y="1231232"/>
            <a:ext cx="8229600" cy="3212432"/>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2400"/>
              <a:buNone/>
            </a:pPr>
            <a:r>
              <a:t/>
            </a:r>
            <a:endParaRPr sz="2400">
              <a:solidFill>
                <a:srgbClr val="0F243E"/>
              </a:solidFill>
            </a:endParaRPr>
          </a:p>
          <a:p>
            <a:pPr indent="0" lvl="0" marL="0" rtl="0" algn="just">
              <a:spcBef>
                <a:spcPts val="480"/>
              </a:spcBef>
              <a:spcAft>
                <a:spcPts val="0"/>
              </a:spcAft>
              <a:buClr>
                <a:srgbClr val="0F243E"/>
              </a:buClr>
              <a:buSzPts val="2400"/>
              <a:buNone/>
            </a:pPr>
            <a:r>
              <a:rPr lang="es-CL" sz="2400">
                <a:solidFill>
                  <a:srgbClr val="0F243E"/>
                </a:solidFill>
              </a:rPr>
              <a:t>También</a:t>
            </a:r>
            <a:r>
              <a:rPr lang="es-CL" sz="2400">
                <a:solidFill>
                  <a:srgbClr val="17365D"/>
                </a:solidFill>
              </a:rPr>
              <a:t> </a:t>
            </a:r>
            <a:r>
              <a:rPr b="1" lang="es-CL" sz="2400">
                <a:solidFill>
                  <a:srgbClr val="17365D"/>
                </a:solidFill>
              </a:rPr>
              <a:t>PL/SQL</a:t>
            </a:r>
            <a:r>
              <a:rPr lang="es-CL" sz="2400">
                <a:solidFill>
                  <a:srgbClr val="17365D"/>
                </a:solidFill>
              </a:rPr>
              <a:t> </a:t>
            </a:r>
            <a:r>
              <a:rPr lang="es-CL" sz="2400">
                <a:solidFill>
                  <a:srgbClr val="0F243E"/>
                </a:solidFill>
              </a:rPr>
              <a:t>permite construir las unidades de programas de la Base de Datos Oracle como son: </a:t>
            </a:r>
            <a:endParaRPr sz="2400">
              <a:solidFill>
                <a:srgbClr val="0F243E"/>
              </a:solidFill>
            </a:endParaRPr>
          </a:p>
          <a:p>
            <a:pPr indent="-342900" lvl="0" marL="342900" rtl="0" algn="just">
              <a:spcBef>
                <a:spcPts val="480"/>
              </a:spcBef>
              <a:spcAft>
                <a:spcPts val="0"/>
              </a:spcAft>
              <a:buClr>
                <a:srgbClr val="0F243E"/>
              </a:buClr>
              <a:buSzPts val="2400"/>
              <a:buChar char="•"/>
            </a:pPr>
            <a:r>
              <a:rPr lang="es-CL" sz="2400">
                <a:solidFill>
                  <a:srgbClr val="0F243E"/>
                </a:solidFill>
              </a:rPr>
              <a:t>Procedimientos almacenados </a:t>
            </a:r>
            <a:r>
              <a:rPr i="1" lang="es-CL" sz="2400">
                <a:solidFill>
                  <a:srgbClr val="0F243E"/>
                </a:solidFill>
              </a:rPr>
              <a:t>(Stored Procedure)</a:t>
            </a:r>
            <a:endParaRPr sz="2400">
              <a:solidFill>
                <a:srgbClr val="0F243E"/>
              </a:solidFill>
            </a:endParaRPr>
          </a:p>
          <a:p>
            <a:pPr indent="-342900" lvl="0" marL="342900" rtl="0" algn="just">
              <a:spcBef>
                <a:spcPts val="480"/>
              </a:spcBef>
              <a:spcAft>
                <a:spcPts val="0"/>
              </a:spcAft>
              <a:buClr>
                <a:srgbClr val="0F243E"/>
              </a:buClr>
              <a:buSzPts val="2400"/>
              <a:buChar char="•"/>
            </a:pPr>
            <a:r>
              <a:rPr lang="es-CL" sz="2400">
                <a:solidFill>
                  <a:srgbClr val="0F243E"/>
                </a:solidFill>
              </a:rPr>
              <a:t>Funciones almacenadas</a:t>
            </a:r>
            <a:endParaRPr/>
          </a:p>
          <a:p>
            <a:pPr indent="-342900" lvl="0" marL="342900" rtl="0" algn="just">
              <a:spcBef>
                <a:spcPts val="480"/>
              </a:spcBef>
              <a:spcAft>
                <a:spcPts val="0"/>
              </a:spcAft>
              <a:buClr>
                <a:srgbClr val="0F243E"/>
              </a:buClr>
              <a:buSzPts val="2400"/>
              <a:buChar char="•"/>
            </a:pPr>
            <a:r>
              <a:rPr lang="es-CL" sz="2400">
                <a:solidFill>
                  <a:srgbClr val="0F243E"/>
                </a:solidFill>
              </a:rPr>
              <a:t>Triggers</a:t>
            </a:r>
            <a:endParaRPr/>
          </a:p>
          <a:p>
            <a:pPr indent="-342900" lvl="0" marL="342900" rtl="0" algn="just">
              <a:spcBef>
                <a:spcPts val="480"/>
              </a:spcBef>
              <a:spcAft>
                <a:spcPts val="0"/>
              </a:spcAft>
              <a:buClr>
                <a:srgbClr val="0F243E"/>
              </a:buClr>
              <a:buSzPts val="2400"/>
              <a:buChar char="•"/>
            </a:pPr>
            <a:r>
              <a:rPr lang="es-CL" sz="2400">
                <a:solidFill>
                  <a:srgbClr val="0F243E"/>
                </a:solidFill>
              </a:rPr>
              <a:t>Package y Scripts. </a:t>
            </a:r>
            <a:endParaRPr sz="2400">
              <a:solidFill>
                <a:srgbClr val="0F243E"/>
              </a:solidFill>
            </a:endParaRPr>
          </a:p>
        </p:txBody>
      </p:sp>
      <p:sp>
        <p:nvSpPr>
          <p:cNvPr id="197" name="Google Shape;197;p7"/>
          <p:cNvSpPr txBox="1"/>
          <p:nvPr/>
        </p:nvSpPr>
        <p:spPr>
          <a:xfrm>
            <a:off x="4764505" y="510950"/>
            <a:ext cx="38129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CL" sz="2400">
                <a:solidFill>
                  <a:schemeClr val="lt1"/>
                </a:solidFill>
                <a:latin typeface="Calibri"/>
                <a:ea typeface="Calibri"/>
                <a:cs typeface="Calibri"/>
                <a:sym typeface="Calibri"/>
              </a:rPr>
              <a:t>¿Qué es un Bloque PL/SQL? </a:t>
            </a:r>
            <a:endParaRPr b="1" sz="2400">
              <a:solidFill>
                <a:schemeClr val="lt1"/>
              </a:solidFill>
              <a:latin typeface="Candara"/>
              <a:ea typeface="Candara"/>
              <a:cs typeface="Candara"/>
              <a:sym typeface="Candara"/>
            </a:endParaRPr>
          </a:p>
        </p:txBody>
      </p:sp>
      <p:pic>
        <p:nvPicPr>
          <p:cNvPr id="198" name="Google Shape;198;p7"/>
          <p:cNvPicPr preferRelativeResize="0"/>
          <p:nvPr/>
        </p:nvPicPr>
        <p:blipFill rotWithShape="1">
          <a:blip r:embed="rId3">
            <a:alphaModFix/>
          </a:blip>
          <a:srcRect b="0" l="0" r="0" t="0"/>
          <a:stretch/>
        </p:blipFill>
        <p:spPr>
          <a:xfrm>
            <a:off x="1909012" y="4443664"/>
            <a:ext cx="5229726" cy="1636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8"/>
          <p:cNvSpPr/>
          <p:nvPr/>
        </p:nvSpPr>
        <p:spPr>
          <a:xfrm>
            <a:off x="873904" y="2829580"/>
            <a:ext cx="320761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CL" sz="2800">
                <a:solidFill>
                  <a:schemeClr val="lt1"/>
                </a:solidFill>
                <a:latin typeface="Candara"/>
                <a:ea typeface="Candara"/>
                <a:cs typeface="Candara"/>
                <a:sym typeface="Candara"/>
              </a:rPr>
              <a:t>Beneficios de PL/SQL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9"/>
          <p:cNvSpPr txBox="1"/>
          <p:nvPr/>
        </p:nvSpPr>
        <p:spPr>
          <a:xfrm>
            <a:off x="5167586" y="543034"/>
            <a:ext cx="3249448"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
        <p:nvSpPr>
          <p:cNvPr id="209" name="Google Shape;209;p9"/>
          <p:cNvSpPr txBox="1"/>
          <p:nvPr/>
        </p:nvSpPr>
        <p:spPr>
          <a:xfrm>
            <a:off x="593558" y="1796716"/>
            <a:ext cx="8085222" cy="267765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17365D"/>
              </a:buClr>
              <a:buSzPts val="2800"/>
              <a:buFont typeface="Arial"/>
              <a:buChar char="•"/>
            </a:pPr>
            <a:r>
              <a:rPr b="1" lang="es-CL" sz="2800">
                <a:solidFill>
                  <a:srgbClr val="17365D"/>
                </a:solidFill>
                <a:latin typeface="Calibri"/>
                <a:ea typeface="Calibri"/>
                <a:cs typeface="Calibri"/>
                <a:sym typeface="Calibri"/>
              </a:rPr>
              <a:t>Integración de lenguaje procedimental con SQL</a:t>
            </a:r>
            <a:endParaRPr/>
          </a:p>
          <a:p>
            <a:pPr indent="-285750" lvl="0" marL="285750" marR="0" rtl="0" algn="l">
              <a:spcBef>
                <a:spcPts val="0"/>
              </a:spcBef>
              <a:spcAft>
                <a:spcPts val="0"/>
              </a:spcAft>
              <a:buClr>
                <a:srgbClr val="17365D"/>
              </a:buClr>
              <a:buSzPts val="2800"/>
              <a:buFont typeface="Arial"/>
              <a:buChar char="•"/>
            </a:pPr>
            <a:r>
              <a:rPr lang="es-CL" sz="2800">
                <a:solidFill>
                  <a:srgbClr val="17365D"/>
                </a:solidFill>
                <a:latin typeface="Calibri"/>
                <a:ea typeface="Calibri"/>
                <a:cs typeface="Calibri"/>
                <a:sym typeface="Calibri"/>
              </a:rPr>
              <a:t> </a:t>
            </a:r>
            <a:r>
              <a:rPr b="1" lang="es-CL" sz="2800">
                <a:solidFill>
                  <a:srgbClr val="17365D"/>
                </a:solidFill>
                <a:latin typeface="Calibri"/>
                <a:ea typeface="Calibri"/>
                <a:cs typeface="Calibri"/>
                <a:sym typeface="Calibri"/>
              </a:rPr>
              <a:t>Mejora el rendimiento de aplicaciones</a:t>
            </a:r>
            <a:r>
              <a:rPr lang="es-CL" sz="2800">
                <a:solidFill>
                  <a:srgbClr val="17365D"/>
                </a:solidFill>
                <a:latin typeface="Calibri"/>
                <a:ea typeface="Calibri"/>
                <a:cs typeface="Calibri"/>
                <a:sym typeface="Calibri"/>
              </a:rPr>
              <a:t> </a:t>
            </a:r>
            <a:endParaRPr sz="2800">
              <a:solidFill>
                <a:srgbClr val="17365D"/>
              </a:solidFill>
              <a:latin typeface="Calibri"/>
              <a:ea typeface="Calibri"/>
              <a:cs typeface="Calibri"/>
              <a:sym typeface="Calibri"/>
            </a:endParaRPr>
          </a:p>
          <a:p>
            <a:pPr indent="-285750" lvl="0" marL="285750" marR="0" rtl="0" algn="l">
              <a:spcBef>
                <a:spcPts val="0"/>
              </a:spcBef>
              <a:spcAft>
                <a:spcPts val="0"/>
              </a:spcAft>
              <a:buClr>
                <a:srgbClr val="17365D"/>
              </a:buClr>
              <a:buSzPts val="2800"/>
              <a:buFont typeface="Arial"/>
              <a:buChar char="•"/>
            </a:pPr>
            <a:r>
              <a:rPr b="1" lang="es-CL" sz="2800">
                <a:solidFill>
                  <a:srgbClr val="17365D"/>
                </a:solidFill>
                <a:latin typeface="Calibri"/>
                <a:ea typeface="Calibri"/>
                <a:cs typeface="Calibri"/>
                <a:sym typeface="Calibri"/>
              </a:rPr>
              <a:t>Programas Modulares</a:t>
            </a:r>
            <a:r>
              <a:rPr lang="es-CL" sz="2800">
                <a:solidFill>
                  <a:srgbClr val="17365D"/>
                </a:solidFill>
                <a:latin typeface="Calibri"/>
                <a:ea typeface="Calibri"/>
                <a:cs typeface="Calibri"/>
                <a:sym typeface="Calibri"/>
              </a:rPr>
              <a:t> </a:t>
            </a:r>
            <a:endParaRPr sz="2800">
              <a:solidFill>
                <a:srgbClr val="17365D"/>
              </a:solidFill>
              <a:latin typeface="Calibri"/>
              <a:ea typeface="Calibri"/>
              <a:cs typeface="Calibri"/>
              <a:sym typeface="Calibri"/>
            </a:endParaRPr>
          </a:p>
          <a:p>
            <a:pPr indent="-285750" lvl="0" marL="285750" marR="0" rtl="0" algn="l">
              <a:spcBef>
                <a:spcPts val="0"/>
              </a:spcBef>
              <a:spcAft>
                <a:spcPts val="0"/>
              </a:spcAft>
              <a:buClr>
                <a:srgbClr val="17365D"/>
              </a:buClr>
              <a:buSzPts val="2800"/>
              <a:buFont typeface="Arial"/>
              <a:buChar char="•"/>
            </a:pPr>
            <a:r>
              <a:rPr b="1" lang="es-CL" sz="2800">
                <a:solidFill>
                  <a:srgbClr val="17365D"/>
                </a:solidFill>
                <a:latin typeface="Calibri"/>
                <a:ea typeface="Calibri"/>
                <a:cs typeface="Calibri"/>
                <a:sym typeface="Calibri"/>
              </a:rPr>
              <a:t>Integración con herramientas de Oracle</a:t>
            </a:r>
            <a:r>
              <a:rPr lang="es-CL" sz="2800">
                <a:solidFill>
                  <a:srgbClr val="17365D"/>
                </a:solidFill>
                <a:latin typeface="Calibri"/>
                <a:ea typeface="Calibri"/>
                <a:cs typeface="Calibri"/>
                <a:sym typeface="Calibri"/>
              </a:rPr>
              <a:t> </a:t>
            </a:r>
            <a:endParaRPr sz="2800">
              <a:solidFill>
                <a:srgbClr val="17365D"/>
              </a:solidFill>
              <a:latin typeface="Calibri"/>
              <a:ea typeface="Calibri"/>
              <a:cs typeface="Calibri"/>
              <a:sym typeface="Calibri"/>
            </a:endParaRPr>
          </a:p>
          <a:p>
            <a:pPr indent="-285750" lvl="0" marL="285750" marR="0" rtl="0" algn="l">
              <a:spcBef>
                <a:spcPts val="0"/>
              </a:spcBef>
              <a:spcAft>
                <a:spcPts val="0"/>
              </a:spcAft>
              <a:buClr>
                <a:srgbClr val="17365D"/>
              </a:buClr>
              <a:buSzPts val="2800"/>
              <a:buFont typeface="Arial"/>
              <a:buChar char="•"/>
            </a:pPr>
            <a:r>
              <a:rPr b="1" lang="es-CL" sz="2800">
                <a:solidFill>
                  <a:srgbClr val="17365D"/>
                </a:solidFill>
                <a:latin typeface="Calibri"/>
                <a:ea typeface="Calibri"/>
                <a:cs typeface="Calibri"/>
                <a:sym typeface="Calibri"/>
              </a:rPr>
              <a:t>Portabilidad</a:t>
            </a:r>
            <a:r>
              <a:rPr lang="es-CL" sz="2800">
                <a:solidFill>
                  <a:srgbClr val="17365D"/>
                </a:solidFill>
                <a:latin typeface="Calibri"/>
                <a:ea typeface="Calibri"/>
                <a:cs typeface="Calibri"/>
                <a:sym typeface="Calibri"/>
              </a:rPr>
              <a:t> </a:t>
            </a:r>
            <a:endParaRPr sz="2800">
              <a:solidFill>
                <a:srgbClr val="17365D"/>
              </a:solidFill>
              <a:latin typeface="Calibri"/>
              <a:ea typeface="Calibri"/>
              <a:cs typeface="Calibri"/>
              <a:sym typeface="Calibri"/>
            </a:endParaRPr>
          </a:p>
          <a:p>
            <a:pPr indent="-285750" lvl="0" marL="285750" marR="0" rtl="0" algn="l">
              <a:spcBef>
                <a:spcPts val="0"/>
              </a:spcBef>
              <a:spcAft>
                <a:spcPts val="0"/>
              </a:spcAft>
              <a:buClr>
                <a:srgbClr val="17365D"/>
              </a:buClr>
              <a:buSzPts val="2800"/>
              <a:buFont typeface="Arial"/>
              <a:buChar char="•"/>
            </a:pPr>
            <a:r>
              <a:rPr b="1" lang="es-CL" sz="2800">
                <a:solidFill>
                  <a:srgbClr val="17365D"/>
                </a:solidFill>
                <a:latin typeface="Calibri"/>
                <a:ea typeface="Calibri"/>
                <a:cs typeface="Calibri"/>
                <a:sym typeface="Calibri"/>
              </a:rPr>
              <a:t>Manejo de errores</a:t>
            </a:r>
            <a:r>
              <a:rPr lang="es-CL" sz="2800">
                <a:solidFill>
                  <a:srgbClr val="17365D"/>
                </a:solidFill>
                <a:latin typeface="Calibri"/>
                <a:ea typeface="Calibri"/>
                <a:cs typeface="Calibri"/>
                <a:sym typeface="Calibri"/>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2014-04-29T13:43:09Z</dcterms:created>
  <dc:creator>Macarena Trujillo V.</dc:creator>
</cp:coreProperties>
</file>